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74" r:id="rId4"/>
    <p:sldId id="275" r:id="rId5"/>
    <p:sldId id="257" r:id="rId6"/>
    <p:sldId id="297" r:id="rId7"/>
    <p:sldId id="258" r:id="rId8"/>
    <p:sldId id="259" r:id="rId9"/>
    <p:sldId id="260" r:id="rId10"/>
    <p:sldId id="261" r:id="rId11"/>
    <p:sldId id="263" r:id="rId12"/>
    <p:sldId id="265" r:id="rId13"/>
    <p:sldId id="266" r:id="rId14"/>
    <p:sldId id="262" r:id="rId15"/>
    <p:sldId id="267" r:id="rId16"/>
    <p:sldId id="268" r:id="rId17"/>
    <p:sldId id="269" r:id="rId18"/>
    <p:sldId id="270" r:id="rId19"/>
    <p:sldId id="271" r:id="rId20"/>
    <p:sldId id="272" r:id="rId21"/>
    <p:sldId id="276" r:id="rId22"/>
    <p:sldId id="277" r:id="rId23"/>
    <p:sldId id="279" r:id="rId24"/>
    <p:sldId id="280" r:id="rId25"/>
    <p:sldId id="281" r:id="rId26"/>
    <p:sldId id="282" r:id="rId27"/>
    <p:sldId id="284" r:id="rId28"/>
    <p:sldId id="286" r:id="rId29"/>
    <p:sldId id="285" r:id="rId30"/>
    <p:sldId id="283" r:id="rId31"/>
    <p:sldId id="298" r:id="rId32"/>
    <p:sldId id="299" r:id="rId33"/>
    <p:sldId id="300" r:id="rId34"/>
    <p:sldId id="287" r:id="rId35"/>
    <p:sldId id="288" r:id="rId36"/>
    <p:sldId id="289" r:id="rId37"/>
    <p:sldId id="290" r:id="rId38"/>
    <p:sldId id="291" r:id="rId39"/>
    <p:sldId id="292" r:id="rId40"/>
    <p:sldId id="293" r:id="rId41"/>
    <p:sldId id="295" r:id="rId42"/>
    <p:sldId id="294" r:id="rId43"/>
    <p:sldId id="29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D1EF4E-30B8-4942-B02B-E41924581D1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B4DE747-BD31-44F2-8166-4CA0F63F46BD}">
      <dgm:prSet/>
      <dgm:spPr/>
      <dgm:t>
        <a:bodyPr/>
        <a:lstStyle/>
        <a:p>
          <a:r>
            <a:rPr lang="en-US"/>
            <a:t>Manipulator consists of joints and links</a:t>
          </a:r>
        </a:p>
      </dgm:t>
    </dgm:pt>
    <dgm:pt modelId="{5237DC0B-B2D6-4DBA-892E-422B7AAC8A4E}" type="parTrans" cxnId="{EFC68D3D-6808-4266-9FB0-98AFC9E14D2E}">
      <dgm:prSet/>
      <dgm:spPr/>
      <dgm:t>
        <a:bodyPr/>
        <a:lstStyle/>
        <a:p>
          <a:endParaRPr lang="en-US"/>
        </a:p>
      </dgm:t>
    </dgm:pt>
    <dgm:pt modelId="{007DB3CC-436D-443E-88B6-9EA327126120}" type="sibTrans" cxnId="{EFC68D3D-6808-4266-9FB0-98AFC9E14D2E}">
      <dgm:prSet/>
      <dgm:spPr/>
      <dgm:t>
        <a:bodyPr/>
        <a:lstStyle/>
        <a:p>
          <a:endParaRPr lang="en-US"/>
        </a:p>
      </dgm:t>
    </dgm:pt>
    <dgm:pt modelId="{BC744AC8-1EB8-4C66-AF05-52B07616F7C7}">
      <dgm:prSet/>
      <dgm:spPr/>
      <dgm:t>
        <a:bodyPr/>
        <a:lstStyle/>
        <a:p>
          <a:r>
            <a:rPr lang="en-US"/>
            <a:t>Joints provide relative motion</a:t>
          </a:r>
        </a:p>
      </dgm:t>
    </dgm:pt>
    <dgm:pt modelId="{DB4E65CB-3D2D-4267-91C5-5A13883A90CE}" type="parTrans" cxnId="{F33B4915-B498-48DF-8222-68ADBDD07A79}">
      <dgm:prSet/>
      <dgm:spPr/>
      <dgm:t>
        <a:bodyPr/>
        <a:lstStyle/>
        <a:p>
          <a:endParaRPr lang="en-US"/>
        </a:p>
      </dgm:t>
    </dgm:pt>
    <dgm:pt modelId="{674C69D4-FC92-497A-B86C-9CB17961BE60}" type="sibTrans" cxnId="{F33B4915-B498-48DF-8222-68ADBDD07A79}">
      <dgm:prSet/>
      <dgm:spPr/>
      <dgm:t>
        <a:bodyPr/>
        <a:lstStyle/>
        <a:p>
          <a:endParaRPr lang="en-US"/>
        </a:p>
      </dgm:t>
    </dgm:pt>
    <dgm:pt modelId="{AEEC61D4-758B-40DB-B4D8-A4CA063ECA49}">
      <dgm:prSet/>
      <dgm:spPr/>
      <dgm:t>
        <a:bodyPr/>
        <a:lstStyle/>
        <a:p>
          <a:r>
            <a:rPr lang="en-US"/>
            <a:t>Links are rigid members between the joints</a:t>
          </a:r>
        </a:p>
      </dgm:t>
    </dgm:pt>
    <dgm:pt modelId="{74359BD5-5A99-4E76-BA86-2CABE7C2473C}" type="parTrans" cxnId="{F63BC899-FD85-480E-86B5-8B829BC9B66A}">
      <dgm:prSet/>
      <dgm:spPr/>
      <dgm:t>
        <a:bodyPr/>
        <a:lstStyle/>
        <a:p>
          <a:endParaRPr lang="en-US"/>
        </a:p>
      </dgm:t>
    </dgm:pt>
    <dgm:pt modelId="{87CDD88D-2651-45B8-8162-6ADEB27C527E}" type="sibTrans" cxnId="{F63BC899-FD85-480E-86B5-8B829BC9B66A}">
      <dgm:prSet/>
      <dgm:spPr/>
      <dgm:t>
        <a:bodyPr/>
        <a:lstStyle/>
        <a:p>
          <a:endParaRPr lang="en-US"/>
        </a:p>
      </dgm:t>
    </dgm:pt>
    <dgm:pt modelId="{96419119-FE69-4F5D-9512-5E43A6887C28}">
      <dgm:prSet/>
      <dgm:spPr/>
      <dgm:t>
        <a:bodyPr/>
        <a:lstStyle/>
        <a:p>
          <a:r>
            <a:rPr lang="en-US"/>
            <a:t>There are six types of joints</a:t>
          </a:r>
        </a:p>
      </dgm:t>
    </dgm:pt>
    <dgm:pt modelId="{D89BE542-8BA5-4A24-B3D1-0C1C7631D5EC}" type="parTrans" cxnId="{71C8CD6E-3CFE-44F3-853B-A62450C928CC}">
      <dgm:prSet/>
      <dgm:spPr/>
      <dgm:t>
        <a:bodyPr/>
        <a:lstStyle/>
        <a:p>
          <a:endParaRPr lang="en-US"/>
        </a:p>
      </dgm:t>
    </dgm:pt>
    <dgm:pt modelId="{446B4823-72A6-4FAE-AF71-188CEE7FF607}" type="sibTrans" cxnId="{71C8CD6E-3CFE-44F3-853B-A62450C928CC}">
      <dgm:prSet/>
      <dgm:spPr/>
      <dgm:t>
        <a:bodyPr/>
        <a:lstStyle/>
        <a:p>
          <a:endParaRPr lang="en-US"/>
        </a:p>
      </dgm:t>
    </dgm:pt>
    <dgm:pt modelId="{FF540482-F9FF-42B1-9B31-D1BFB237D2C7}">
      <dgm:prSet/>
      <dgm:spPr/>
      <dgm:t>
        <a:bodyPr/>
        <a:lstStyle/>
        <a:p>
          <a:r>
            <a:rPr lang="en-US"/>
            <a:t>Each joint provides certain degrees of freedom</a:t>
          </a:r>
        </a:p>
      </dgm:t>
    </dgm:pt>
    <dgm:pt modelId="{D1A04468-22D9-44AE-993D-4CFE3BA49D5A}" type="parTrans" cxnId="{462496E5-2E98-4C13-AA33-A2375CC63DFD}">
      <dgm:prSet/>
      <dgm:spPr/>
      <dgm:t>
        <a:bodyPr/>
        <a:lstStyle/>
        <a:p>
          <a:endParaRPr lang="en-US"/>
        </a:p>
      </dgm:t>
    </dgm:pt>
    <dgm:pt modelId="{B3E1EADE-1EE4-4DA2-AE81-1270716478D2}" type="sibTrans" cxnId="{462496E5-2E98-4C13-AA33-A2375CC63DFD}">
      <dgm:prSet/>
      <dgm:spPr/>
      <dgm:t>
        <a:bodyPr/>
        <a:lstStyle/>
        <a:p>
          <a:endParaRPr lang="en-US"/>
        </a:p>
      </dgm:t>
    </dgm:pt>
    <dgm:pt modelId="{DAB4EBF0-92F8-4F3C-8B0A-587F730D29CC}">
      <dgm:prSet/>
      <dgm:spPr/>
      <dgm:t>
        <a:bodyPr/>
        <a:lstStyle/>
        <a:p>
          <a:r>
            <a:rPr lang="en-US"/>
            <a:t>Most robot possess five or six degrees of freedom</a:t>
          </a:r>
        </a:p>
      </dgm:t>
    </dgm:pt>
    <dgm:pt modelId="{3101E466-8ACE-4C6D-96B2-F92EA447B467}" type="parTrans" cxnId="{E9C41158-C6C7-4CAD-84B8-A37007FDF565}">
      <dgm:prSet/>
      <dgm:spPr/>
      <dgm:t>
        <a:bodyPr/>
        <a:lstStyle/>
        <a:p>
          <a:endParaRPr lang="en-US"/>
        </a:p>
      </dgm:t>
    </dgm:pt>
    <dgm:pt modelId="{1DDAC077-2C49-4303-8B98-C1FCC136FCBA}" type="sibTrans" cxnId="{E9C41158-C6C7-4CAD-84B8-A37007FDF565}">
      <dgm:prSet/>
      <dgm:spPr/>
      <dgm:t>
        <a:bodyPr/>
        <a:lstStyle/>
        <a:p>
          <a:endParaRPr lang="en-US"/>
        </a:p>
      </dgm:t>
    </dgm:pt>
    <dgm:pt modelId="{656158A9-B58D-480C-A327-3FFD572B4C41}">
      <dgm:prSet/>
      <dgm:spPr/>
      <dgm:t>
        <a:bodyPr/>
        <a:lstStyle/>
        <a:p>
          <a:r>
            <a:rPr lang="en-US"/>
            <a:t>Robot manipulator consists of two sections</a:t>
          </a:r>
        </a:p>
      </dgm:t>
    </dgm:pt>
    <dgm:pt modelId="{19314E26-8CFC-44BE-8264-205EABF0B831}" type="parTrans" cxnId="{A7DDAB3B-8830-47D4-8EFB-CF3FA7DB3DAD}">
      <dgm:prSet/>
      <dgm:spPr/>
      <dgm:t>
        <a:bodyPr/>
        <a:lstStyle/>
        <a:p>
          <a:endParaRPr lang="en-US"/>
        </a:p>
      </dgm:t>
    </dgm:pt>
    <dgm:pt modelId="{5E378925-692D-430F-B420-F994DBE11E4D}" type="sibTrans" cxnId="{A7DDAB3B-8830-47D4-8EFB-CF3FA7DB3DAD}">
      <dgm:prSet/>
      <dgm:spPr/>
      <dgm:t>
        <a:bodyPr/>
        <a:lstStyle/>
        <a:p>
          <a:endParaRPr lang="en-US"/>
        </a:p>
      </dgm:t>
    </dgm:pt>
    <dgm:pt modelId="{B898F7CD-34F1-414A-B7B4-EF3D56BA7B78}">
      <dgm:prSet/>
      <dgm:spPr/>
      <dgm:t>
        <a:bodyPr/>
        <a:lstStyle/>
        <a:p>
          <a:r>
            <a:rPr lang="en-US"/>
            <a:t>Body and arm assembly for positioning of objects in the robots work volume</a:t>
          </a:r>
        </a:p>
      </dgm:t>
    </dgm:pt>
    <dgm:pt modelId="{685312AE-E42A-4FA5-817D-32A76ED2E280}" type="parTrans" cxnId="{014E2DC8-0E80-4D7B-8E54-B98C28296A89}">
      <dgm:prSet/>
      <dgm:spPr/>
      <dgm:t>
        <a:bodyPr/>
        <a:lstStyle/>
        <a:p>
          <a:endParaRPr lang="en-US"/>
        </a:p>
      </dgm:t>
    </dgm:pt>
    <dgm:pt modelId="{94B57A92-BAC2-4D5A-8827-53DFA0F9DF1F}" type="sibTrans" cxnId="{014E2DC8-0E80-4D7B-8E54-B98C28296A89}">
      <dgm:prSet/>
      <dgm:spPr/>
      <dgm:t>
        <a:bodyPr/>
        <a:lstStyle/>
        <a:p>
          <a:endParaRPr lang="en-US"/>
        </a:p>
      </dgm:t>
    </dgm:pt>
    <dgm:pt modelId="{C2BB71B4-F167-45A9-92A0-A6B28680E305}">
      <dgm:prSet/>
      <dgm:spPr/>
      <dgm:t>
        <a:bodyPr/>
        <a:lstStyle/>
        <a:p>
          <a:r>
            <a:rPr lang="en-US"/>
            <a:t>Wrist assembly for orientation of objects</a:t>
          </a:r>
        </a:p>
      </dgm:t>
    </dgm:pt>
    <dgm:pt modelId="{C07F26AC-19D4-417D-AA1F-52E057FACDC6}" type="parTrans" cxnId="{5EF61927-D979-4CC4-8D39-A23C1F42FFD6}">
      <dgm:prSet/>
      <dgm:spPr/>
      <dgm:t>
        <a:bodyPr/>
        <a:lstStyle/>
        <a:p>
          <a:endParaRPr lang="en-US"/>
        </a:p>
      </dgm:t>
    </dgm:pt>
    <dgm:pt modelId="{EF763DC4-460C-4514-B155-405919213911}" type="sibTrans" cxnId="{5EF61927-D979-4CC4-8D39-A23C1F42FFD6}">
      <dgm:prSet/>
      <dgm:spPr/>
      <dgm:t>
        <a:bodyPr/>
        <a:lstStyle/>
        <a:p>
          <a:endParaRPr lang="en-US"/>
        </a:p>
      </dgm:t>
    </dgm:pt>
    <dgm:pt modelId="{FF07D2A1-AD21-4509-95A6-BE14FA6C71FE}" type="pres">
      <dgm:prSet presAssocID="{1FD1EF4E-30B8-4942-B02B-E41924581D13}" presName="linear" presStyleCnt="0">
        <dgm:presLayoutVars>
          <dgm:dir/>
          <dgm:animLvl val="lvl"/>
          <dgm:resizeHandles val="exact"/>
        </dgm:presLayoutVars>
      </dgm:prSet>
      <dgm:spPr/>
    </dgm:pt>
    <dgm:pt modelId="{6E95CC05-0DF2-4EAA-B7D6-D68E63663E48}" type="pres">
      <dgm:prSet presAssocID="{FB4DE747-BD31-44F2-8166-4CA0F63F46BD}" presName="parentLin" presStyleCnt="0"/>
      <dgm:spPr/>
    </dgm:pt>
    <dgm:pt modelId="{D6DED2F3-4D50-46D9-A311-7F32D58D084B}" type="pres">
      <dgm:prSet presAssocID="{FB4DE747-BD31-44F2-8166-4CA0F63F46BD}" presName="parentLeftMargin" presStyleLbl="node1" presStyleIdx="0" presStyleCnt="2"/>
      <dgm:spPr/>
    </dgm:pt>
    <dgm:pt modelId="{386139AE-ED9A-4E01-894C-F5D08D4FFEE9}" type="pres">
      <dgm:prSet presAssocID="{FB4DE747-BD31-44F2-8166-4CA0F63F46BD}" presName="parentText" presStyleLbl="node1" presStyleIdx="0" presStyleCnt="2">
        <dgm:presLayoutVars>
          <dgm:chMax val="0"/>
          <dgm:bulletEnabled val="1"/>
        </dgm:presLayoutVars>
      </dgm:prSet>
      <dgm:spPr/>
    </dgm:pt>
    <dgm:pt modelId="{EF595D93-F82D-4047-8C94-EF5D4D0B2995}" type="pres">
      <dgm:prSet presAssocID="{FB4DE747-BD31-44F2-8166-4CA0F63F46BD}" presName="negativeSpace" presStyleCnt="0"/>
      <dgm:spPr/>
    </dgm:pt>
    <dgm:pt modelId="{75E37BAC-C61B-4CEB-B96A-9A8C02A1A64B}" type="pres">
      <dgm:prSet presAssocID="{FB4DE747-BD31-44F2-8166-4CA0F63F46BD}" presName="childText" presStyleLbl="conFgAcc1" presStyleIdx="0" presStyleCnt="2">
        <dgm:presLayoutVars>
          <dgm:bulletEnabled val="1"/>
        </dgm:presLayoutVars>
      </dgm:prSet>
      <dgm:spPr/>
    </dgm:pt>
    <dgm:pt modelId="{45C896AB-35AE-407A-A2FC-ECC86D8684B4}" type="pres">
      <dgm:prSet presAssocID="{007DB3CC-436D-443E-88B6-9EA327126120}" presName="spaceBetweenRectangles" presStyleCnt="0"/>
      <dgm:spPr/>
    </dgm:pt>
    <dgm:pt modelId="{FF4B0660-08A2-42A2-AAD4-1F6ABA6071C6}" type="pres">
      <dgm:prSet presAssocID="{656158A9-B58D-480C-A327-3FFD572B4C41}" presName="parentLin" presStyleCnt="0"/>
      <dgm:spPr/>
    </dgm:pt>
    <dgm:pt modelId="{52D2BEA9-367D-497E-9C52-9371E3B2856E}" type="pres">
      <dgm:prSet presAssocID="{656158A9-B58D-480C-A327-3FFD572B4C41}" presName="parentLeftMargin" presStyleLbl="node1" presStyleIdx="0" presStyleCnt="2"/>
      <dgm:spPr/>
    </dgm:pt>
    <dgm:pt modelId="{59436B3E-3CA7-4E12-AFEF-9D718FC119F3}" type="pres">
      <dgm:prSet presAssocID="{656158A9-B58D-480C-A327-3FFD572B4C41}" presName="parentText" presStyleLbl="node1" presStyleIdx="1" presStyleCnt="2">
        <dgm:presLayoutVars>
          <dgm:chMax val="0"/>
          <dgm:bulletEnabled val="1"/>
        </dgm:presLayoutVars>
      </dgm:prSet>
      <dgm:spPr/>
    </dgm:pt>
    <dgm:pt modelId="{6F9BF32B-1FBE-4956-A646-BE2019D209F2}" type="pres">
      <dgm:prSet presAssocID="{656158A9-B58D-480C-A327-3FFD572B4C41}" presName="negativeSpace" presStyleCnt="0"/>
      <dgm:spPr/>
    </dgm:pt>
    <dgm:pt modelId="{AF50276F-492B-4192-9DEE-91FB3AE02075}" type="pres">
      <dgm:prSet presAssocID="{656158A9-B58D-480C-A327-3FFD572B4C41}" presName="childText" presStyleLbl="conFgAcc1" presStyleIdx="1" presStyleCnt="2">
        <dgm:presLayoutVars>
          <dgm:bulletEnabled val="1"/>
        </dgm:presLayoutVars>
      </dgm:prSet>
      <dgm:spPr/>
    </dgm:pt>
  </dgm:ptLst>
  <dgm:cxnLst>
    <dgm:cxn modelId="{04B2A90A-1B53-4655-9D49-2CCE349944AD}" type="presOf" srcId="{656158A9-B58D-480C-A327-3FFD572B4C41}" destId="{52D2BEA9-367D-497E-9C52-9371E3B2856E}" srcOrd="0" destOrd="0" presId="urn:microsoft.com/office/officeart/2005/8/layout/list1"/>
    <dgm:cxn modelId="{F33B4915-B498-48DF-8222-68ADBDD07A79}" srcId="{FB4DE747-BD31-44F2-8166-4CA0F63F46BD}" destId="{BC744AC8-1EB8-4C66-AF05-52B07616F7C7}" srcOrd="0" destOrd="0" parTransId="{DB4E65CB-3D2D-4267-91C5-5A13883A90CE}" sibTransId="{674C69D4-FC92-497A-B86C-9CB17961BE60}"/>
    <dgm:cxn modelId="{5EF61927-D979-4CC4-8D39-A23C1F42FFD6}" srcId="{656158A9-B58D-480C-A327-3FFD572B4C41}" destId="{C2BB71B4-F167-45A9-92A0-A6B28680E305}" srcOrd="1" destOrd="0" parTransId="{C07F26AC-19D4-417D-AA1F-52E057FACDC6}" sibTransId="{EF763DC4-460C-4514-B155-405919213911}"/>
    <dgm:cxn modelId="{A7DDAB3B-8830-47D4-8EFB-CF3FA7DB3DAD}" srcId="{1FD1EF4E-30B8-4942-B02B-E41924581D13}" destId="{656158A9-B58D-480C-A327-3FFD572B4C41}" srcOrd="1" destOrd="0" parTransId="{19314E26-8CFC-44BE-8264-205EABF0B831}" sibTransId="{5E378925-692D-430F-B420-F994DBE11E4D}"/>
    <dgm:cxn modelId="{EFC68D3D-6808-4266-9FB0-98AFC9E14D2E}" srcId="{1FD1EF4E-30B8-4942-B02B-E41924581D13}" destId="{FB4DE747-BD31-44F2-8166-4CA0F63F46BD}" srcOrd="0" destOrd="0" parTransId="{5237DC0B-B2D6-4DBA-892E-422B7AAC8A4E}" sibTransId="{007DB3CC-436D-443E-88B6-9EA327126120}"/>
    <dgm:cxn modelId="{D3E2D866-7674-4D28-916C-A977975ED00E}" type="presOf" srcId="{96419119-FE69-4F5D-9512-5E43A6887C28}" destId="{75E37BAC-C61B-4CEB-B96A-9A8C02A1A64B}" srcOrd="0" destOrd="2" presId="urn:microsoft.com/office/officeart/2005/8/layout/list1"/>
    <dgm:cxn modelId="{3F67274A-C739-4358-BFA8-F1B352F1DD2B}" type="presOf" srcId="{656158A9-B58D-480C-A327-3FFD572B4C41}" destId="{59436B3E-3CA7-4E12-AFEF-9D718FC119F3}" srcOrd="1" destOrd="0" presId="urn:microsoft.com/office/officeart/2005/8/layout/list1"/>
    <dgm:cxn modelId="{71C8CD6E-3CFE-44F3-853B-A62450C928CC}" srcId="{FB4DE747-BD31-44F2-8166-4CA0F63F46BD}" destId="{96419119-FE69-4F5D-9512-5E43A6887C28}" srcOrd="2" destOrd="0" parTransId="{D89BE542-8BA5-4A24-B3D1-0C1C7631D5EC}" sibTransId="{446B4823-72A6-4FAE-AF71-188CEE7FF607}"/>
    <dgm:cxn modelId="{E9C41158-C6C7-4CAD-84B8-A37007FDF565}" srcId="{FB4DE747-BD31-44F2-8166-4CA0F63F46BD}" destId="{DAB4EBF0-92F8-4F3C-8B0A-587F730D29CC}" srcOrd="4" destOrd="0" parTransId="{3101E466-8ACE-4C6D-96B2-F92EA447B467}" sibTransId="{1DDAC077-2C49-4303-8B98-C1FCC136FCBA}"/>
    <dgm:cxn modelId="{16465359-7527-4791-8EB5-73496D6D3EE9}" type="presOf" srcId="{BC744AC8-1EB8-4C66-AF05-52B07616F7C7}" destId="{75E37BAC-C61B-4CEB-B96A-9A8C02A1A64B}" srcOrd="0" destOrd="0" presId="urn:microsoft.com/office/officeart/2005/8/layout/list1"/>
    <dgm:cxn modelId="{0F4B2A85-F52E-4339-9615-BBFE1662C41D}" type="presOf" srcId="{FB4DE747-BD31-44F2-8166-4CA0F63F46BD}" destId="{D6DED2F3-4D50-46D9-A311-7F32D58D084B}" srcOrd="0" destOrd="0" presId="urn:microsoft.com/office/officeart/2005/8/layout/list1"/>
    <dgm:cxn modelId="{6F048695-F5DF-400C-8EF6-4429D5A3BE63}" type="presOf" srcId="{FB4DE747-BD31-44F2-8166-4CA0F63F46BD}" destId="{386139AE-ED9A-4E01-894C-F5D08D4FFEE9}" srcOrd="1" destOrd="0" presId="urn:microsoft.com/office/officeart/2005/8/layout/list1"/>
    <dgm:cxn modelId="{F63BC899-FD85-480E-86B5-8B829BC9B66A}" srcId="{FB4DE747-BD31-44F2-8166-4CA0F63F46BD}" destId="{AEEC61D4-758B-40DB-B4D8-A4CA063ECA49}" srcOrd="1" destOrd="0" parTransId="{74359BD5-5A99-4E76-BA86-2CABE7C2473C}" sibTransId="{87CDD88D-2651-45B8-8162-6ADEB27C527E}"/>
    <dgm:cxn modelId="{EDB716A2-809D-4268-B521-D980BD1E43BB}" type="presOf" srcId="{FF540482-F9FF-42B1-9B31-D1BFB237D2C7}" destId="{75E37BAC-C61B-4CEB-B96A-9A8C02A1A64B}" srcOrd="0" destOrd="3" presId="urn:microsoft.com/office/officeart/2005/8/layout/list1"/>
    <dgm:cxn modelId="{BADCF0A7-3926-45E0-966E-B88FE4579A9F}" type="presOf" srcId="{AEEC61D4-758B-40DB-B4D8-A4CA063ECA49}" destId="{75E37BAC-C61B-4CEB-B96A-9A8C02A1A64B}" srcOrd="0" destOrd="1" presId="urn:microsoft.com/office/officeart/2005/8/layout/list1"/>
    <dgm:cxn modelId="{04B325B7-78C6-4DC2-9B1B-638B61831DBC}" type="presOf" srcId="{C2BB71B4-F167-45A9-92A0-A6B28680E305}" destId="{AF50276F-492B-4192-9DEE-91FB3AE02075}" srcOrd="0" destOrd="1" presId="urn:microsoft.com/office/officeart/2005/8/layout/list1"/>
    <dgm:cxn modelId="{014E2DC8-0E80-4D7B-8E54-B98C28296A89}" srcId="{656158A9-B58D-480C-A327-3FFD572B4C41}" destId="{B898F7CD-34F1-414A-B7B4-EF3D56BA7B78}" srcOrd="0" destOrd="0" parTransId="{685312AE-E42A-4FA5-817D-32A76ED2E280}" sibTransId="{94B57A92-BAC2-4D5A-8827-53DFA0F9DF1F}"/>
    <dgm:cxn modelId="{607AC4D9-D023-441C-A087-6ED5A09E8569}" type="presOf" srcId="{B898F7CD-34F1-414A-B7B4-EF3D56BA7B78}" destId="{AF50276F-492B-4192-9DEE-91FB3AE02075}" srcOrd="0" destOrd="0" presId="urn:microsoft.com/office/officeart/2005/8/layout/list1"/>
    <dgm:cxn modelId="{462496E5-2E98-4C13-AA33-A2375CC63DFD}" srcId="{FB4DE747-BD31-44F2-8166-4CA0F63F46BD}" destId="{FF540482-F9FF-42B1-9B31-D1BFB237D2C7}" srcOrd="3" destOrd="0" parTransId="{D1A04468-22D9-44AE-993D-4CFE3BA49D5A}" sibTransId="{B3E1EADE-1EE4-4DA2-AE81-1270716478D2}"/>
    <dgm:cxn modelId="{46D161E7-D760-40FA-BEAD-5167F59DD565}" type="presOf" srcId="{DAB4EBF0-92F8-4F3C-8B0A-587F730D29CC}" destId="{75E37BAC-C61B-4CEB-B96A-9A8C02A1A64B}" srcOrd="0" destOrd="4" presId="urn:microsoft.com/office/officeart/2005/8/layout/list1"/>
    <dgm:cxn modelId="{629417ED-7393-42B5-A65B-5B3B77F6D04A}" type="presOf" srcId="{1FD1EF4E-30B8-4942-B02B-E41924581D13}" destId="{FF07D2A1-AD21-4509-95A6-BE14FA6C71FE}" srcOrd="0" destOrd="0" presId="urn:microsoft.com/office/officeart/2005/8/layout/list1"/>
    <dgm:cxn modelId="{2E0722A2-5C5F-412B-86E1-D2403753E20B}" type="presParOf" srcId="{FF07D2A1-AD21-4509-95A6-BE14FA6C71FE}" destId="{6E95CC05-0DF2-4EAA-B7D6-D68E63663E48}" srcOrd="0" destOrd="0" presId="urn:microsoft.com/office/officeart/2005/8/layout/list1"/>
    <dgm:cxn modelId="{06125CD5-933D-4CA8-804D-59EE713EDE3B}" type="presParOf" srcId="{6E95CC05-0DF2-4EAA-B7D6-D68E63663E48}" destId="{D6DED2F3-4D50-46D9-A311-7F32D58D084B}" srcOrd="0" destOrd="0" presId="urn:microsoft.com/office/officeart/2005/8/layout/list1"/>
    <dgm:cxn modelId="{29B077BE-1AB8-47ED-8548-0BFAB4829989}" type="presParOf" srcId="{6E95CC05-0DF2-4EAA-B7D6-D68E63663E48}" destId="{386139AE-ED9A-4E01-894C-F5D08D4FFEE9}" srcOrd="1" destOrd="0" presId="urn:microsoft.com/office/officeart/2005/8/layout/list1"/>
    <dgm:cxn modelId="{85FF112E-09D0-48F6-8563-592BC0AF9909}" type="presParOf" srcId="{FF07D2A1-AD21-4509-95A6-BE14FA6C71FE}" destId="{EF595D93-F82D-4047-8C94-EF5D4D0B2995}" srcOrd="1" destOrd="0" presId="urn:microsoft.com/office/officeart/2005/8/layout/list1"/>
    <dgm:cxn modelId="{D2C2D59C-09D4-4978-A3FA-16D886F69326}" type="presParOf" srcId="{FF07D2A1-AD21-4509-95A6-BE14FA6C71FE}" destId="{75E37BAC-C61B-4CEB-B96A-9A8C02A1A64B}" srcOrd="2" destOrd="0" presId="urn:microsoft.com/office/officeart/2005/8/layout/list1"/>
    <dgm:cxn modelId="{072AE8CB-60F9-47C8-A7A3-91A9B0D7D8B6}" type="presParOf" srcId="{FF07D2A1-AD21-4509-95A6-BE14FA6C71FE}" destId="{45C896AB-35AE-407A-A2FC-ECC86D8684B4}" srcOrd="3" destOrd="0" presId="urn:microsoft.com/office/officeart/2005/8/layout/list1"/>
    <dgm:cxn modelId="{96E330E5-F4A0-4E70-8DE6-0A899C0F4FDB}" type="presParOf" srcId="{FF07D2A1-AD21-4509-95A6-BE14FA6C71FE}" destId="{FF4B0660-08A2-42A2-AAD4-1F6ABA6071C6}" srcOrd="4" destOrd="0" presId="urn:microsoft.com/office/officeart/2005/8/layout/list1"/>
    <dgm:cxn modelId="{601DF47D-D2BB-47E4-AA01-2E4C8C772B23}" type="presParOf" srcId="{FF4B0660-08A2-42A2-AAD4-1F6ABA6071C6}" destId="{52D2BEA9-367D-497E-9C52-9371E3B2856E}" srcOrd="0" destOrd="0" presId="urn:microsoft.com/office/officeart/2005/8/layout/list1"/>
    <dgm:cxn modelId="{9EA40A6E-0D08-4891-AF36-B0700E8EC5D5}" type="presParOf" srcId="{FF4B0660-08A2-42A2-AAD4-1F6ABA6071C6}" destId="{59436B3E-3CA7-4E12-AFEF-9D718FC119F3}" srcOrd="1" destOrd="0" presId="urn:microsoft.com/office/officeart/2005/8/layout/list1"/>
    <dgm:cxn modelId="{5A67D023-725A-4A47-9B23-05631B9009C7}" type="presParOf" srcId="{FF07D2A1-AD21-4509-95A6-BE14FA6C71FE}" destId="{6F9BF32B-1FBE-4956-A646-BE2019D209F2}" srcOrd="5" destOrd="0" presId="urn:microsoft.com/office/officeart/2005/8/layout/list1"/>
    <dgm:cxn modelId="{5A2566BA-4495-49B2-8A48-86627C45A920}" type="presParOf" srcId="{FF07D2A1-AD21-4509-95A6-BE14FA6C71FE}" destId="{AF50276F-492B-4192-9DEE-91FB3AE020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6C049D-1AB3-451D-B25B-05588C40893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317A448-A6B4-4426-A78E-DF84771DA6CA}">
      <dgm:prSet custT="1"/>
      <dgm:spPr/>
      <dgm:t>
        <a:bodyPr/>
        <a:lstStyle/>
        <a:p>
          <a:r>
            <a:rPr lang="en-US" sz="2400" b="1" dirty="0"/>
            <a:t>Configuration</a:t>
          </a:r>
          <a:r>
            <a:rPr lang="en-US" sz="2400" dirty="0"/>
            <a:t> is the specification of the position of all the points of a robot.</a:t>
          </a:r>
        </a:p>
      </dgm:t>
    </dgm:pt>
    <dgm:pt modelId="{783E405D-1955-4FAC-A69C-16A2E740DA6B}" type="parTrans" cxnId="{62CE70D2-1C34-4F47-AF52-D9E455CE4B12}">
      <dgm:prSet/>
      <dgm:spPr/>
      <dgm:t>
        <a:bodyPr/>
        <a:lstStyle/>
        <a:p>
          <a:endParaRPr lang="en-US"/>
        </a:p>
      </dgm:t>
    </dgm:pt>
    <dgm:pt modelId="{01DC89C5-A081-4719-8BB8-0DBEE8215BB8}" type="sibTrans" cxnId="{62CE70D2-1C34-4F47-AF52-D9E455CE4B12}">
      <dgm:prSet/>
      <dgm:spPr/>
      <dgm:t>
        <a:bodyPr/>
        <a:lstStyle/>
        <a:p>
          <a:endParaRPr lang="en-US"/>
        </a:p>
      </dgm:t>
    </dgm:pt>
    <dgm:pt modelId="{FC95AE42-2D2D-4B15-A5CA-C27A08D4BB37}">
      <dgm:prSet custT="1"/>
      <dgm:spPr/>
      <dgm:t>
        <a:bodyPr/>
        <a:lstStyle/>
        <a:p>
          <a:r>
            <a:rPr lang="en-US" sz="2400" b="1" dirty="0"/>
            <a:t>Degrees of Freedom </a:t>
          </a:r>
          <a:r>
            <a:rPr lang="en-US" sz="2400" dirty="0"/>
            <a:t>is the dimension of the C-space or it is the minimum number of real numbers needed to represent the configuration.</a:t>
          </a:r>
        </a:p>
      </dgm:t>
    </dgm:pt>
    <dgm:pt modelId="{77D994FE-993A-4BFC-A1F6-F00709B1FE97}" type="parTrans" cxnId="{4EEA69E7-8AB0-4BA1-B3EA-7343B60CF0E9}">
      <dgm:prSet/>
      <dgm:spPr/>
      <dgm:t>
        <a:bodyPr/>
        <a:lstStyle/>
        <a:p>
          <a:endParaRPr lang="en-US"/>
        </a:p>
      </dgm:t>
    </dgm:pt>
    <dgm:pt modelId="{2FED976E-C5A3-44F1-B567-46CACACA0FAB}" type="sibTrans" cxnId="{4EEA69E7-8AB0-4BA1-B3EA-7343B60CF0E9}">
      <dgm:prSet/>
      <dgm:spPr/>
      <dgm:t>
        <a:bodyPr/>
        <a:lstStyle/>
        <a:p>
          <a:endParaRPr lang="en-US"/>
        </a:p>
      </dgm:t>
    </dgm:pt>
    <dgm:pt modelId="{0C83E108-31DD-45F4-B023-98198EBABF79}">
      <dgm:prSet custT="1"/>
      <dgm:spPr/>
      <dgm:t>
        <a:bodyPr/>
        <a:lstStyle/>
        <a:p>
          <a:r>
            <a:rPr lang="en-US" sz="2400" b="1" dirty="0"/>
            <a:t>Gross Work Envelope </a:t>
          </a:r>
          <a:r>
            <a:rPr lang="en-US" sz="2400" dirty="0"/>
            <a:t>of a robot is defined as the locus of points in three dimensional space that can be reached by the wrist.</a:t>
          </a:r>
        </a:p>
      </dgm:t>
    </dgm:pt>
    <dgm:pt modelId="{26C4D1E8-9347-436B-B0C7-DDFEB5B057CF}" type="parTrans" cxnId="{A77FC425-9B3A-48A6-8F30-9B898B45F63D}">
      <dgm:prSet/>
      <dgm:spPr/>
      <dgm:t>
        <a:bodyPr/>
        <a:lstStyle/>
        <a:p>
          <a:endParaRPr lang="en-US"/>
        </a:p>
      </dgm:t>
    </dgm:pt>
    <dgm:pt modelId="{00F77D75-ED2B-43FC-A01A-B054AC698AF8}" type="sibTrans" cxnId="{A77FC425-9B3A-48A6-8F30-9B898B45F63D}">
      <dgm:prSet/>
      <dgm:spPr/>
      <dgm:t>
        <a:bodyPr/>
        <a:lstStyle/>
        <a:p>
          <a:endParaRPr lang="en-US"/>
        </a:p>
      </dgm:t>
    </dgm:pt>
    <dgm:pt modelId="{0057E28B-A72D-4F9E-B57B-13AD661A20C3}">
      <dgm:prSet custT="1"/>
      <dgm:spPr/>
      <dgm:t>
        <a:bodyPr/>
        <a:lstStyle/>
        <a:p>
          <a:pPr algn="l"/>
          <a:r>
            <a:rPr lang="en-US" sz="2000" b="1" dirty="0"/>
            <a:t>Workspace</a:t>
          </a:r>
          <a:r>
            <a:rPr lang="en-US" sz="2000" dirty="0"/>
            <a:t> is the region of gross work envelope a robot can fully interact with. The workspace limitations are: Actuator end stroke, working range of joints, and collisions among manipulator’s link.</a:t>
          </a:r>
        </a:p>
        <a:p>
          <a:pPr algn="l"/>
          <a:endParaRPr lang="en-US" sz="1700" dirty="0"/>
        </a:p>
      </dgm:t>
    </dgm:pt>
    <dgm:pt modelId="{D13A3FCA-B43B-46FC-A604-A02D2C2FAC2A}" type="parTrans" cxnId="{5B875AF6-2B37-4F42-85EB-EE1B3AACB04B}">
      <dgm:prSet/>
      <dgm:spPr/>
      <dgm:t>
        <a:bodyPr/>
        <a:lstStyle/>
        <a:p>
          <a:endParaRPr lang="en-US"/>
        </a:p>
      </dgm:t>
    </dgm:pt>
    <dgm:pt modelId="{A3DD8208-EE5E-4415-A3E9-070ED26CFF91}" type="sibTrans" cxnId="{5B875AF6-2B37-4F42-85EB-EE1B3AACB04B}">
      <dgm:prSet/>
      <dgm:spPr/>
      <dgm:t>
        <a:bodyPr/>
        <a:lstStyle/>
        <a:p>
          <a:endParaRPr lang="en-US"/>
        </a:p>
      </dgm:t>
    </dgm:pt>
    <dgm:pt modelId="{2A5F0A41-E20E-4557-91C9-2F0915889089}" type="pres">
      <dgm:prSet presAssocID="{EB6C049D-1AB3-451D-B25B-05588C40893E}" presName="linear" presStyleCnt="0">
        <dgm:presLayoutVars>
          <dgm:animLvl val="lvl"/>
          <dgm:resizeHandles val="exact"/>
        </dgm:presLayoutVars>
      </dgm:prSet>
      <dgm:spPr/>
    </dgm:pt>
    <dgm:pt modelId="{9062D920-6D0C-4A12-AF9E-E55FEEF8513C}" type="pres">
      <dgm:prSet presAssocID="{7317A448-A6B4-4426-A78E-DF84771DA6CA}" presName="parentText" presStyleLbl="node1" presStyleIdx="0" presStyleCnt="4">
        <dgm:presLayoutVars>
          <dgm:chMax val="0"/>
          <dgm:bulletEnabled val="1"/>
        </dgm:presLayoutVars>
      </dgm:prSet>
      <dgm:spPr/>
    </dgm:pt>
    <dgm:pt modelId="{0A92B416-6078-4103-B159-0ABFF84ACBEF}" type="pres">
      <dgm:prSet presAssocID="{01DC89C5-A081-4719-8BB8-0DBEE8215BB8}" presName="spacer" presStyleCnt="0"/>
      <dgm:spPr/>
    </dgm:pt>
    <dgm:pt modelId="{9E1CB4F0-6D43-4DBE-9475-109275B94D98}" type="pres">
      <dgm:prSet presAssocID="{FC95AE42-2D2D-4B15-A5CA-C27A08D4BB37}" presName="parentText" presStyleLbl="node1" presStyleIdx="1" presStyleCnt="4">
        <dgm:presLayoutVars>
          <dgm:chMax val="0"/>
          <dgm:bulletEnabled val="1"/>
        </dgm:presLayoutVars>
      </dgm:prSet>
      <dgm:spPr/>
    </dgm:pt>
    <dgm:pt modelId="{ADF69D2D-F13D-4C59-BC2E-E70123DFC1DA}" type="pres">
      <dgm:prSet presAssocID="{2FED976E-C5A3-44F1-B567-46CACACA0FAB}" presName="spacer" presStyleCnt="0"/>
      <dgm:spPr/>
    </dgm:pt>
    <dgm:pt modelId="{9EFD1B61-508B-4695-8889-33536060EF41}" type="pres">
      <dgm:prSet presAssocID="{0C83E108-31DD-45F4-B023-98198EBABF79}" presName="parentText" presStyleLbl="node1" presStyleIdx="2" presStyleCnt="4">
        <dgm:presLayoutVars>
          <dgm:chMax val="0"/>
          <dgm:bulletEnabled val="1"/>
        </dgm:presLayoutVars>
      </dgm:prSet>
      <dgm:spPr/>
    </dgm:pt>
    <dgm:pt modelId="{37E0848F-06CD-4EA8-9795-A04AA81C9CB6}" type="pres">
      <dgm:prSet presAssocID="{00F77D75-ED2B-43FC-A01A-B054AC698AF8}" presName="spacer" presStyleCnt="0"/>
      <dgm:spPr/>
    </dgm:pt>
    <dgm:pt modelId="{0D12C1CE-6A47-4151-83D2-9C8785681400}" type="pres">
      <dgm:prSet presAssocID="{0057E28B-A72D-4F9E-B57B-13AD661A20C3}" presName="parentText" presStyleLbl="node1" presStyleIdx="3" presStyleCnt="4">
        <dgm:presLayoutVars>
          <dgm:chMax val="0"/>
          <dgm:bulletEnabled val="1"/>
        </dgm:presLayoutVars>
      </dgm:prSet>
      <dgm:spPr/>
    </dgm:pt>
  </dgm:ptLst>
  <dgm:cxnLst>
    <dgm:cxn modelId="{A77FC425-9B3A-48A6-8F30-9B898B45F63D}" srcId="{EB6C049D-1AB3-451D-B25B-05588C40893E}" destId="{0C83E108-31DD-45F4-B023-98198EBABF79}" srcOrd="2" destOrd="0" parTransId="{26C4D1E8-9347-436B-B0C7-DDFEB5B057CF}" sibTransId="{00F77D75-ED2B-43FC-A01A-B054AC698AF8}"/>
    <dgm:cxn modelId="{B91DEF35-80DA-4540-8573-EEA2200882D5}" type="presOf" srcId="{0057E28B-A72D-4F9E-B57B-13AD661A20C3}" destId="{0D12C1CE-6A47-4151-83D2-9C8785681400}" srcOrd="0" destOrd="0" presId="urn:microsoft.com/office/officeart/2005/8/layout/vList2"/>
    <dgm:cxn modelId="{7B09B43A-6F18-4834-AFF9-790A4696007F}" type="presOf" srcId="{0C83E108-31DD-45F4-B023-98198EBABF79}" destId="{9EFD1B61-508B-4695-8889-33536060EF41}" srcOrd="0" destOrd="0" presId="urn:microsoft.com/office/officeart/2005/8/layout/vList2"/>
    <dgm:cxn modelId="{13BCC651-8128-4D0F-A8A6-4450396F382B}" type="presOf" srcId="{EB6C049D-1AB3-451D-B25B-05588C40893E}" destId="{2A5F0A41-E20E-4557-91C9-2F0915889089}" srcOrd="0" destOrd="0" presId="urn:microsoft.com/office/officeart/2005/8/layout/vList2"/>
    <dgm:cxn modelId="{7B3C3252-282A-44EA-BBEB-2DF76F6766D7}" type="presOf" srcId="{FC95AE42-2D2D-4B15-A5CA-C27A08D4BB37}" destId="{9E1CB4F0-6D43-4DBE-9475-109275B94D98}" srcOrd="0" destOrd="0" presId="urn:microsoft.com/office/officeart/2005/8/layout/vList2"/>
    <dgm:cxn modelId="{80AFA49B-A30E-4A20-9624-D29ABAD9EC87}" type="presOf" srcId="{7317A448-A6B4-4426-A78E-DF84771DA6CA}" destId="{9062D920-6D0C-4A12-AF9E-E55FEEF8513C}" srcOrd="0" destOrd="0" presId="urn:microsoft.com/office/officeart/2005/8/layout/vList2"/>
    <dgm:cxn modelId="{62CE70D2-1C34-4F47-AF52-D9E455CE4B12}" srcId="{EB6C049D-1AB3-451D-B25B-05588C40893E}" destId="{7317A448-A6B4-4426-A78E-DF84771DA6CA}" srcOrd="0" destOrd="0" parTransId="{783E405D-1955-4FAC-A69C-16A2E740DA6B}" sibTransId="{01DC89C5-A081-4719-8BB8-0DBEE8215BB8}"/>
    <dgm:cxn modelId="{4EEA69E7-8AB0-4BA1-B3EA-7343B60CF0E9}" srcId="{EB6C049D-1AB3-451D-B25B-05588C40893E}" destId="{FC95AE42-2D2D-4B15-A5CA-C27A08D4BB37}" srcOrd="1" destOrd="0" parTransId="{77D994FE-993A-4BFC-A1F6-F00709B1FE97}" sibTransId="{2FED976E-C5A3-44F1-B567-46CACACA0FAB}"/>
    <dgm:cxn modelId="{5B875AF6-2B37-4F42-85EB-EE1B3AACB04B}" srcId="{EB6C049D-1AB3-451D-B25B-05588C40893E}" destId="{0057E28B-A72D-4F9E-B57B-13AD661A20C3}" srcOrd="3" destOrd="0" parTransId="{D13A3FCA-B43B-46FC-A604-A02D2C2FAC2A}" sibTransId="{A3DD8208-EE5E-4415-A3E9-070ED26CFF91}"/>
    <dgm:cxn modelId="{66F4E82B-8CC9-4B3D-BF1C-CAEEC66933D9}" type="presParOf" srcId="{2A5F0A41-E20E-4557-91C9-2F0915889089}" destId="{9062D920-6D0C-4A12-AF9E-E55FEEF8513C}" srcOrd="0" destOrd="0" presId="urn:microsoft.com/office/officeart/2005/8/layout/vList2"/>
    <dgm:cxn modelId="{2716F04C-AA02-4F0E-815D-A566F8926930}" type="presParOf" srcId="{2A5F0A41-E20E-4557-91C9-2F0915889089}" destId="{0A92B416-6078-4103-B159-0ABFF84ACBEF}" srcOrd="1" destOrd="0" presId="urn:microsoft.com/office/officeart/2005/8/layout/vList2"/>
    <dgm:cxn modelId="{E5F398AA-5B26-4484-8E16-2B4BFA24E755}" type="presParOf" srcId="{2A5F0A41-E20E-4557-91C9-2F0915889089}" destId="{9E1CB4F0-6D43-4DBE-9475-109275B94D98}" srcOrd="2" destOrd="0" presId="urn:microsoft.com/office/officeart/2005/8/layout/vList2"/>
    <dgm:cxn modelId="{FA89F33C-3B89-453A-8D62-4C3423F60848}" type="presParOf" srcId="{2A5F0A41-E20E-4557-91C9-2F0915889089}" destId="{ADF69D2D-F13D-4C59-BC2E-E70123DFC1DA}" srcOrd="3" destOrd="0" presId="urn:microsoft.com/office/officeart/2005/8/layout/vList2"/>
    <dgm:cxn modelId="{DF5BAFF1-C555-4204-8110-67017C97F202}" type="presParOf" srcId="{2A5F0A41-E20E-4557-91C9-2F0915889089}" destId="{9EFD1B61-508B-4695-8889-33536060EF41}" srcOrd="4" destOrd="0" presId="urn:microsoft.com/office/officeart/2005/8/layout/vList2"/>
    <dgm:cxn modelId="{62A7114D-6170-4955-8B41-ADD5CF5886B8}" type="presParOf" srcId="{2A5F0A41-E20E-4557-91C9-2F0915889089}" destId="{37E0848F-06CD-4EA8-9795-A04AA81C9CB6}" srcOrd="5" destOrd="0" presId="urn:microsoft.com/office/officeart/2005/8/layout/vList2"/>
    <dgm:cxn modelId="{402C582D-9271-488C-8E9B-7F42BC6DF0C8}" type="presParOf" srcId="{2A5F0A41-E20E-4557-91C9-2F0915889089}" destId="{0D12C1CE-6A47-4151-83D2-9C878568140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F536E2-E5BD-45D8-8593-1C35A9961F0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D8E1449-EC6A-4840-AF8B-880BEB13C05E}">
      <dgm:prSet/>
      <dgm:spPr/>
      <dgm:t>
        <a:bodyPr/>
        <a:lstStyle/>
        <a:p>
          <a:r>
            <a:rPr lang="en-US"/>
            <a:t>A Kinematic Chain is a collection of elements, bodies, bonds, and links interconnected by joints.</a:t>
          </a:r>
        </a:p>
      </dgm:t>
    </dgm:pt>
    <dgm:pt modelId="{04244665-C2F4-4BFF-919D-3B55DC8F41C0}" type="parTrans" cxnId="{D6623034-CE4C-4F2D-963E-CCBFCD5A6A9A}">
      <dgm:prSet/>
      <dgm:spPr/>
      <dgm:t>
        <a:bodyPr/>
        <a:lstStyle/>
        <a:p>
          <a:endParaRPr lang="en-US"/>
        </a:p>
      </dgm:t>
    </dgm:pt>
    <dgm:pt modelId="{5A6BEC72-E935-469B-AA13-58C35EE8816E}" type="sibTrans" cxnId="{D6623034-CE4C-4F2D-963E-CCBFCD5A6A9A}">
      <dgm:prSet/>
      <dgm:spPr/>
      <dgm:t>
        <a:bodyPr/>
        <a:lstStyle/>
        <a:p>
          <a:endParaRPr lang="en-US"/>
        </a:p>
      </dgm:t>
    </dgm:pt>
    <dgm:pt modelId="{E365BA8A-4A7E-4024-A4D2-00AEFA55B6B9}">
      <dgm:prSet/>
      <dgm:spPr/>
      <dgm:t>
        <a:bodyPr/>
        <a:lstStyle/>
        <a:p>
          <a:r>
            <a:rPr lang="en-US" b="1"/>
            <a:t>Open Chain </a:t>
          </a:r>
          <a:r>
            <a:rPr lang="en-US"/>
            <a:t>when the last link is not connected to the first link.</a:t>
          </a:r>
        </a:p>
      </dgm:t>
    </dgm:pt>
    <dgm:pt modelId="{41EFB438-EE1C-430A-BF9F-9255EA540858}" type="parTrans" cxnId="{CBACC1B2-86DB-4BCB-88C0-4209D9AAF8AD}">
      <dgm:prSet/>
      <dgm:spPr/>
      <dgm:t>
        <a:bodyPr/>
        <a:lstStyle/>
        <a:p>
          <a:endParaRPr lang="en-US"/>
        </a:p>
      </dgm:t>
    </dgm:pt>
    <dgm:pt modelId="{1F105DC7-457C-48B6-B0EE-10DB4A28EC82}" type="sibTrans" cxnId="{CBACC1B2-86DB-4BCB-88C0-4209D9AAF8AD}">
      <dgm:prSet/>
      <dgm:spPr/>
      <dgm:t>
        <a:bodyPr/>
        <a:lstStyle/>
        <a:p>
          <a:endParaRPr lang="en-US"/>
        </a:p>
      </dgm:t>
    </dgm:pt>
    <dgm:pt modelId="{E113A440-A479-4953-9B93-8A551EDDFB33}">
      <dgm:prSet/>
      <dgm:spPr/>
      <dgm:t>
        <a:bodyPr/>
        <a:lstStyle/>
        <a:p>
          <a:r>
            <a:rPr lang="en-US" b="1"/>
            <a:t>Closed Chain </a:t>
          </a:r>
          <a:r>
            <a:rPr lang="en-US"/>
            <a:t>when the last link is connected to the first link</a:t>
          </a:r>
        </a:p>
      </dgm:t>
    </dgm:pt>
    <dgm:pt modelId="{940C2D21-12CF-4888-BCCA-64BEE6241F34}" type="parTrans" cxnId="{C268E4CB-8526-4BF3-86A2-2303CC41E97B}">
      <dgm:prSet/>
      <dgm:spPr/>
      <dgm:t>
        <a:bodyPr/>
        <a:lstStyle/>
        <a:p>
          <a:endParaRPr lang="en-US"/>
        </a:p>
      </dgm:t>
    </dgm:pt>
    <dgm:pt modelId="{663E0AB5-4121-4C53-8B64-9B58FEFAB2F0}" type="sibTrans" cxnId="{C268E4CB-8526-4BF3-86A2-2303CC41E97B}">
      <dgm:prSet/>
      <dgm:spPr/>
      <dgm:t>
        <a:bodyPr/>
        <a:lstStyle/>
        <a:p>
          <a:endParaRPr lang="en-US"/>
        </a:p>
      </dgm:t>
    </dgm:pt>
    <dgm:pt modelId="{BDE7A6AE-17F7-44BF-8C25-C9AF1F1F6496}">
      <dgm:prSet/>
      <dgm:spPr/>
      <dgm:t>
        <a:bodyPr/>
        <a:lstStyle/>
        <a:p>
          <a:r>
            <a:rPr lang="en-US"/>
            <a:t>A mechanism is a kinematic chain in which one of the links is fixed. This link is the reference for the remaining links. A manipulator/arm is a mechanism. </a:t>
          </a:r>
        </a:p>
      </dgm:t>
    </dgm:pt>
    <dgm:pt modelId="{173A5ACD-D9F8-48CC-BC30-3D8544604861}" type="parTrans" cxnId="{4A0205B8-D0EE-4D1E-ACD6-2B000E0F6F58}">
      <dgm:prSet/>
      <dgm:spPr/>
      <dgm:t>
        <a:bodyPr/>
        <a:lstStyle/>
        <a:p>
          <a:endParaRPr lang="en-US"/>
        </a:p>
      </dgm:t>
    </dgm:pt>
    <dgm:pt modelId="{F1B87997-21EA-486C-A492-3A804787AF00}" type="sibTrans" cxnId="{4A0205B8-D0EE-4D1E-ACD6-2B000E0F6F58}">
      <dgm:prSet/>
      <dgm:spPr/>
      <dgm:t>
        <a:bodyPr/>
        <a:lstStyle/>
        <a:p>
          <a:endParaRPr lang="en-US"/>
        </a:p>
      </dgm:t>
    </dgm:pt>
    <dgm:pt modelId="{A474A2B3-FDB0-4A35-8365-D3CA477E4AA4}">
      <dgm:prSet/>
      <dgm:spPr/>
      <dgm:t>
        <a:bodyPr/>
        <a:lstStyle/>
        <a:p>
          <a:r>
            <a:rPr lang="en-US" b="1"/>
            <a:t>Serial manipulator </a:t>
          </a:r>
          <a:r>
            <a:rPr lang="en-US"/>
            <a:t>a mechanism based on an open kinematic chain.</a:t>
          </a:r>
        </a:p>
      </dgm:t>
    </dgm:pt>
    <dgm:pt modelId="{6EBFD903-DCF9-4355-BA9A-FB8A5A369038}" type="parTrans" cxnId="{0757DBB2-30A7-41A7-9428-80728F5E541E}">
      <dgm:prSet/>
      <dgm:spPr/>
      <dgm:t>
        <a:bodyPr/>
        <a:lstStyle/>
        <a:p>
          <a:endParaRPr lang="en-US"/>
        </a:p>
      </dgm:t>
    </dgm:pt>
    <dgm:pt modelId="{C96641E4-BEAC-4A1C-B230-17177D81AE4B}" type="sibTrans" cxnId="{0757DBB2-30A7-41A7-9428-80728F5E541E}">
      <dgm:prSet/>
      <dgm:spPr/>
      <dgm:t>
        <a:bodyPr/>
        <a:lstStyle/>
        <a:p>
          <a:endParaRPr lang="en-US"/>
        </a:p>
      </dgm:t>
    </dgm:pt>
    <dgm:pt modelId="{107FD02F-9A5B-4065-81C1-E657F24E4146}">
      <dgm:prSet/>
      <dgm:spPr/>
      <dgm:t>
        <a:bodyPr/>
        <a:lstStyle/>
        <a:p>
          <a:r>
            <a:rPr lang="en-US" b="1"/>
            <a:t>Parallel manipulator </a:t>
          </a:r>
          <a:r>
            <a:rPr lang="en-US"/>
            <a:t>a mechanism based on a closed kinematic chain. </a:t>
          </a:r>
        </a:p>
      </dgm:t>
    </dgm:pt>
    <dgm:pt modelId="{1FBA61C3-A3D2-468F-B3D9-8111A471A9D5}" type="parTrans" cxnId="{444DF6C3-C51E-434F-9134-C303FEB89FFE}">
      <dgm:prSet/>
      <dgm:spPr/>
      <dgm:t>
        <a:bodyPr/>
        <a:lstStyle/>
        <a:p>
          <a:endParaRPr lang="en-US"/>
        </a:p>
      </dgm:t>
    </dgm:pt>
    <dgm:pt modelId="{B076C96F-9F4D-48A7-BEFE-C27898407282}" type="sibTrans" cxnId="{444DF6C3-C51E-434F-9134-C303FEB89FFE}">
      <dgm:prSet/>
      <dgm:spPr/>
      <dgm:t>
        <a:bodyPr/>
        <a:lstStyle/>
        <a:p>
          <a:endParaRPr lang="en-US"/>
        </a:p>
      </dgm:t>
    </dgm:pt>
    <dgm:pt modelId="{168E49AC-D90F-48EA-8935-285EDDAE12BC}">
      <dgm:prSet/>
      <dgm:spPr/>
      <dgm:t>
        <a:bodyPr/>
        <a:lstStyle/>
        <a:p>
          <a:r>
            <a:rPr lang="en-US" b="1"/>
            <a:t>Hybrid manipulators </a:t>
          </a:r>
          <a:r>
            <a:rPr lang="en-US"/>
            <a:t>are combination of parallel and serial manipulators</a:t>
          </a:r>
        </a:p>
      </dgm:t>
    </dgm:pt>
    <dgm:pt modelId="{9ABA352C-8B81-436F-9A5F-36A287A1A8C8}" type="parTrans" cxnId="{2F2D702A-E5DC-44AB-9572-EAB9C50FFFC5}">
      <dgm:prSet/>
      <dgm:spPr/>
      <dgm:t>
        <a:bodyPr/>
        <a:lstStyle/>
        <a:p>
          <a:endParaRPr lang="en-US"/>
        </a:p>
      </dgm:t>
    </dgm:pt>
    <dgm:pt modelId="{E91A0EB9-2BDD-4986-911A-A41C0AEBC8C6}" type="sibTrans" cxnId="{2F2D702A-E5DC-44AB-9572-EAB9C50FFFC5}">
      <dgm:prSet/>
      <dgm:spPr/>
      <dgm:t>
        <a:bodyPr/>
        <a:lstStyle/>
        <a:p>
          <a:endParaRPr lang="en-US"/>
        </a:p>
      </dgm:t>
    </dgm:pt>
    <dgm:pt modelId="{C33EEE2E-D4BB-47A1-8320-84D92683D9A7}" type="pres">
      <dgm:prSet presAssocID="{AEF536E2-E5BD-45D8-8593-1C35A9961F07}" presName="linear" presStyleCnt="0">
        <dgm:presLayoutVars>
          <dgm:animLvl val="lvl"/>
          <dgm:resizeHandles val="exact"/>
        </dgm:presLayoutVars>
      </dgm:prSet>
      <dgm:spPr/>
    </dgm:pt>
    <dgm:pt modelId="{4F64A543-B568-4836-9B13-41F153975A75}" type="pres">
      <dgm:prSet presAssocID="{5D8E1449-EC6A-4840-AF8B-880BEB13C05E}" presName="parentText" presStyleLbl="node1" presStyleIdx="0" presStyleCnt="2">
        <dgm:presLayoutVars>
          <dgm:chMax val="0"/>
          <dgm:bulletEnabled val="1"/>
        </dgm:presLayoutVars>
      </dgm:prSet>
      <dgm:spPr/>
    </dgm:pt>
    <dgm:pt modelId="{049C47FF-59C1-43DF-ABED-512AC0FA0491}" type="pres">
      <dgm:prSet presAssocID="{5D8E1449-EC6A-4840-AF8B-880BEB13C05E}" presName="childText" presStyleLbl="revTx" presStyleIdx="0" presStyleCnt="2">
        <dgm:presLayoutVars>
          <dgm:bulletEnabled val="1"/>
        </dgm:presLayoutVars>
      </dgm:prSet>
      <dgm:spPr/>
    </dgm:pt>
    <dgm:pt modelId="{F7113751-4901-4119-AA4A-3655E8977031}" type="pres">
      <dgm:prSet presAssocID="{BDE7A6AE-17F7-44BF-8C25-C9AF1F1F6496}" presName="parentText" presStyleLbl="node1" presStyleIdx="1" presStyleCnt="2">
        <dgm:presLayoutVars>
          <dgm:chMax val="0"/>
          <dgm:bulletEnabled val="1"/>
        </dgm:presLayoutVars>
      </dgm:prSet>
      <dgm:spPr/>
    </dgm:pt>
    <dgm:pt modelId="{F3E4CBD2-1ED1-4DC3-B336-E33F6C711231}" type="pres">
      <dgm:prSet presAssocID="{BDE7A6AE-17F7-44BF-8C25-C9AF1F1F6496}" presName="childText" presStyleLbl="revTx" presStyleIdx="1" presStyleCnt="2">
        <dgm:presLayoutVars>
          <dgm:bulletEnabled val="1"/>
        </dgm:presLayoutVars>
      </dgm:prSet>
      <dgm:spPr/>
    </dgm:pt>
  </dgm:ptLst>
  <dgm:cxnLst>
    <dgm:cxn modelId="{01656117-AC0E-41FC-AB08-7E0AFECD6ED6}" type="presOf" srcId="{107FD02F-9A5B-4065-81C1-E657F24E4146}" destId="{F3E4CBD2-1ED1-4DC3-B336-E33F6C711231}" srcOrd="0" destOrd="1" presId="urn:microsoft.com/office/officeart/2005/8/layout/vList2"/>
    <dgm:cxn modelId="{2F2D702A-E5DC-44AB-9572-EAB9C50FFFC5}" srcId="{BDE7A6AE-17F7-44BF-8C25-C9AF1F1F6496}" destId="{168E49AC-D90F-48EA-8935-285EDDAE12BC}" srcOrd="2" destOrd="0" parTransId="{9ABA352C-8B81-436F-9A5F-36A287A1A8C8}" sibTransId="{E91A0EB9-2BDD-4986-911A-A41C0AEBC8C6}"/>
    <dgm:cxn modelId="{D6623034-CE4C-4F2D-963E-CCBFCD5A6A9A}" srcId="{AEF536E2-E5BD-45D8-8593-1C35A9961F07}" destId="{5D8E1449-EC6A-4840-AF8B-880BEB13C05E}" srcOrd="0" destOrd="0" parTransId="{04244665-C2F4-4BFF-919D-3B55DC8F41C0}" sibTransId="{5A6BEC72-E935-469B-AA13-58C35EE8816E}"/>
    <dgm:cxn modelId="{FE524D41-06FC-4027-A61A-CA5FDDB836BC}" type="presOf" srcId="{AEF536E2-E5BD-45D8-8593-1C35A9961F07}" destId="{C33EEE2E-D4BB-47A1-8320-84D92683D9A7}" srcOrd="0" destOrd="0" presId="urn:microsoft.com/office/officeart/2005/8/layout/vList2"/>
    <dgm:cxn modelId="{7783456B-1CAE-42E1-BA39-3A3529D086A6}" type="presOf" srcId="{A474A2B3-FDB0-4A35-8365-D3CA477E4AA4}" destId="{F3E4CBD2-1ED1-4DC3-B336-E33F6C711231}" srcOrd="0" destOrd="0" presId="urn:microsoft.com/office/officeart/2005/8/layout/vList2"/>
    <dgm:cxn modelId="{F314004C-BD44-47C1-BCAF-3A4F846B7C85}" type="presOf" srcId="{E365BA8A-4A7E-4024-A4D2-00AEFA55B6B9}" destId="{049C47FF-59C1-43DF-ABED-512AC0FA0491}" srcOrd="0" destOrd="0" presId="urn:microsoft.com/office/officeart/2005/8/layout/vList2"/>
    <dgm:cxn modelId="{56772D4C-2D11-459E-AB09-69D4BBB0CBAF}" type="presOf" srcId="{5D8E1449-EC6A-4840-AF8B-880BEB13C05E}" destId="{4F64A543-B568-4836-9B13-41F153975A75}" srcOrd="0" destOrd="0" presId="urn:microsoft.com/office/officeart/2005/8/layout/vList2"/>
    <dgm:cxn modelId="{1640B382-8C5F-43C0-A23B-0F73B855ECB7}" type="presOf" srcId="{168E49AC-D90F-48EA-8935-285EDDAE12BC}" destId="{F3E4CBD2-1ED1-4DC3-B336-E33F6C711231}" srcOrd="0" destOrd="2" presId="urn:microsoft.com/office/officeart/2005/8/layout/vList2"/>
    <dgm:cxn modelId="{CBACC1B2-86DB-4BCB-88C0-4209D9AAF8AD}" srcId="{5D8E1449-EC6A-4840-AF8B-880BEB13C05E}" destId="{E365BA8A-4A7E-4024-A4D2-00AEFA55B6B9}" srcOrd="0" destOrd="0" parTransId="{41EFB438-EE1C-430A-BF9F-9255EA540858}" sibTransId="{1F105DC7-457C-48B6-B0EE-10DB4A28EC82}"/>
    <dgm:cxn modelId="{0757DBB2-30A7-41A7-9428-80728F5E541E}" srcId="{BDE7A6AE-17F7-44BF-8C25-C9AF1F1F6496}" destId="{A474A2B3-FDB0-4A35-8365-D3CA477E4AA4}" srcOrd="0" destOrd="0" parTransId="{6EBFD903-DCF9-4355-BA9A-FB8A5A369038}" sibTransId="{C96641E4-BEAC-4A1C-B230-17177D81AE4B}"/>
    <dgm:cxn modelId="{F8B3C6B4-996D-4851-AD8E-5C15281CD298}" type="presOf" srcId="{E113A440-A479-4953-9B93-8A551EDDFB33}" destId="{049C47FF-59C1-43DF-ABED-512AC0FA0491}" srcOrd="0" destOrd="1" presId="urn:microsoft.com/office/officeart/2005/8/layout/vList2"/>
    <dgm:cxn modelId="{4A0205B8-D0EE-4D1E-ACD6-2B000E0F6F58}" srcId="{AEF536E2-E5BD-45D8-8593-1C35A9961F07}" destId="{BDE7A6AE-17F7-44BF-8C25-C9AF1F1F6496}" srcOrd="1" destOrd="0" parTransId="{173A5ACD-D9F8-48CC-BC30-3D8544604861}" sibTransId="{F1B87997-21EA-486C-A492-3A804787AF00}"/>
    <dgm:cxn modelId="{444DF6C3-C51E-434F-9134-C303FEB89FFE}" srcId="{BDE7A6AE-17F7-44BF-8C25-C9AF1F1F6496}" destId="{107FD02F-9A5B-4065-81C1-E657F24E4146}" srcOrd="1" destOrd="0" parTransId="{1FBA61C3-A3D2-468F-B3D9-8111A471A9D5}" sibTransId="{B076C96F-9F4D-48A7-BEFE-C27898407282}"/>
    <dgm:cxn modelId="{C268E4CB-8526-4BF3-86A2-2303CC41E97B}" srcId="{5D8E1449-EC6A-4840-AF8B-880BEB13C05E}" destId="{E113A440-A479-4953-9B93-8A551EDDFB33}" srcOrd="1" destOrd="0" parTransId="{940C2D21-12CF-4888-BCCA-64BEE6241F34}" sibTransId="{663E0AB5-4121-4C53-8B64-9B58FEFAB2F0}"/>
    <dgm:cxn modelId="{8057B7DF-3ACD-4DB1-A7E8-F2896336849E}" type="presOf" srcId="{BDE7A6AE-17F7-44BF-8C25-C9AF1F1F6496}" destId="{F7113751-4901-4119-AA4A-3655E8977031}" srcOrd="0" destOrd="0" presId="urn:microsoft.com/office/officeart/2005/8/layout/vList2"/>
    <dgm:cxn modelId="{FB2B1697-2A0E-4DEB-9A4D-14FC7E9D3729}" type="presParOf" srcId="{C33EEE2E-D4BB-47A1-8320-84D92683D9A7}" destId="{4F64A543-B568-4836-9B13-41F153975A75}" srcOrd="0" destOrd="0" presId="urn:microsoft.com/office/officeart/2005/8/layout/vList2"/>
    <dgm:cxn modelId="{D6D1EB16-D200-4714-8D05-106B315E0366}" type="presParOf" srcId="{C33EEE2E-D4BB-47A1-8320-84D92683D9A7}" destId="{049C47FF-59C1-43DF-ABED-512AC0FA0491}" srcOrd="1" destOrd="0" presId="urn:microsoft.com/office/officeart/2005/8/layout/vList2"/>
    <dgm:cxn modelId="{1EF1D378-DD08-4DEC-A8E0-59330B76DC8C}" type="presParOf" srcId="{C33EEE2E-D4BB-47A1-8320-84D92683D9A7}" destId="{F7113751-4901-4119-AA4A-3655E8977031}" srcOrd="2" destOrd="0" presId="urn:microsoft.com/office/officeart/2005/8/layout/vList2"/>
    <dgm:cxn modelId="{D7599CA1-E2CC-4171-8F12-4F6EA59631DE}" type="presParOf" srcId="{C33EEE2E-D4BB-47A1-8320-84D92683D9A7}" destId="{F3E4CBD2-1ED1-4DC3-B336-E33F6C71123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444A26-BF01-4C14-AA03-833E7EE34F3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C0F9DCAB-FE4D-488B-81A9-E06B0C76EBCA}">
      <dgm:prSet/>
      <dgm:spPr/>
      <dgm:t>
        <a:bodyPr/>
        <a:lstStyle/>
        <a:p>
          <a:r>
            <a:rPr lang="en-US"/>
            <a:t>Hooks</a:t>
          </a:r>
        </a:p>
      </dgm:t>
    </dgm:pt>
    <dgm:pt modelId="{9F27532A-F280-4B79-802C-97D43726015F}" type="parTrans" cxnId="{B9A5E9D6-1652-4FE3-9E91-045307647F27}">
      <dgm:prSet/>
      <dgm:spPr/>
      <dgm:t>
        <a:bodyPr/>
        <a:lstStyle/>
        <a:p>
          <a:endParaRPr lang="en-US"/>
        </a:p>
      </dgm:t>
    </dgm:pt>
    <dgm:pt modelId="{3A592D29-0C97-4BE2-912C-3D12CF981352}" type="sibTrans" cxnId="{B9A5E9D6-1652-4FE3-9E91-045307647F27}">
      <dgm:prSet/>
      <dgm:spPr/>
      <dgm:t>
        <a:bodyPr/>
        <a:lstStyle/>
        <a:p>
          <a:endParaRPr lang="en-US"/>
        </a:p>
      </dgm:t>
    </dgm:pt>
    <dgm:pt modelId="{506CA9A0-52F6-4022-AF26-718E252558CA}">
      <dgm:prSet/>
      <dgm:spPr/>
      <dgm:t>
        <a:bodyPr/>
        <a:lstStyle/>
        <a:p>
          <a:r>
            <a:rPr lang="en-US"/>
            <a:t>A hook is needed to lift a part especially if precise positioning in not required and if it is only to be dipped into a liquid.</a:t>
          </a:r>
        </a:p>
      </dgm:t>
    </dgm:pt>
    <dgm:pt modelId="{7514EE2C-D0F5-4BA3-B7A6-CCFF1671A18A}" type="parTrans" cxnId="{37DD6270-AAB8-4491-BC82-47358976E67D}">
      <dgm:prSet/>
      <dgm:spPr/>
      <dgm:t>
        <a:bodyPr/>
        <a:lstStyle/>
        <a:p>
          <a:endParaRPr lang="en-US"/>
        </a:p>
      </dgm:t>
    </dgm:pt>
    <dgm:pt modelId="{4D9608BB-3CD2-4062-9C84-DA26FCA4FA68}" type="sibTrans" cxnId="{37DD6270-AAB8-4491-BC82-47358976E67D}">
      <dgm:prSet/>
      <dgm:spPr/>
      <dgm:t>
        <a:bodyPr/>
        <a:lstStyle/>
        <a:p>
          <a:endParaRPr lang="en-US"/>
        </a:p>
      </dgm:t>
    </dgm:pt>
    <dgm:pt modelId="{23382FEA-BF24-48FD-8091-AEF6B7B83952}">
      <dgm:prSet/>
      <dgm:spPr/>
      <dgm:t>
        <a:bodyPr/>
        <a:lstStyle/>
        <a:p>
          <a:r>
            <a:rPr lang="en-US"/>
            <a:t>Hook are used to load and unload parts hanging from the overhead conveyors. The parts to be handled by a hook must have some sort of handle, eyebolt or ring to enable the hook to hold it.</a:t>
          </a:r>
        </a:p>
      </dgm:t>
    </dgm:pt>
    <dgm:pt modelId="{02D76739-ABFA-4711-9542-217BC5ADDC7F}" type="parTrans" cxnId="{FE5646EA-C90C-4CBD-A3A5-E152CD7BB28E}">
      <dgm:prSet/>
      <dgm:spPr/>
      <dgm:t>
        <a:bodyPr/>
        <a:lstStyle/>
        <a:p>
          <a:endParaRPr lang="en-US"/>
        </a:p>
      </dgm:t>
    </dgm:pt>
    <dgm:pt modelId="{DC3C19C2-D2F4-4F83-AC88-478E94F37CDA}" type="sibTrans" cxnId="{FE5646EA-C90C-4CBD-A3A5-E152CD7BB28E}">
      <dgm:prSet/>
      <dgm:spPr/>
      <dgm:t>
        <a:bodyPr/>
        <a:lstStyle/>
        <a:p>
          <a:endParaRPr lang="en-US"/>
        </a:p>
      </dgm:t>
    </dgm:pt>
    <dgm:pt modelId="{FC367F4B-D828-49C2-A955-68EEC65CE7A9}">
      <dgm:prSet/>
      <dgm:spPr/>
      <dgm:t>
        <a:bodyPr/>
        <a:lstStyle/>
        <a:p>
          <a:r>
            <a:rPr lang="en-US"/>
            <a:t>Scoop</a:t>
          </a:r>
        </a:p>
      </dgm:t>
    </dgm:pt>
    <dgm:pt modelId="{E9ED8416-D99B-4509-BEC0-3B882CF9CC3F}" type="parTrans" cxnId="{86E8CC2F-8BCC-41A2-9BC5-985C085B72A2}">
      <dgm:prSet/>
      <dgm:spPr/>
      <dgm:t>
        <a:bodyPr/>
        <a:lstStyle/>
        <a:p>
          <a:endParaRPr lang="en-US"/>
        </a:p>
      </dgm:t>
    </dgm:pt>
    <dgm:pt modelId="{69B75EBE-7496-4C1B-A5EE-7873BC4EAA84}" type="sibTrans" cxnId="{86E8CC2F-8BCC-41A2-9BC5-985C085B72A2}">
      <dgm:prSet/>
      <dgm:spPr/>
      <dgm:t>
        <a:bodyPr/>
        <a:lstStyle/>
        <a:p>
          <a:endParaRPr lang="en-US"/>
        </a:p>
      </dgm:t>
    </dgm:pt>
    <dgm:pt modelId="{0B64C5B5-98DD-45B2-A81F-7E0C7080FCAF}">
      <dgm:prSet/>
      <dgm:spPr/>
      <dgm:t>
        <a:bodyPr/>
        <a:lstStyle/>
        <a:p>
          <a:r>
            <a:rPr lang="en-US"/>
            <a:t>A scoop or ladle is commonly used to scoop up molten metal and transfer it to the mould.</a:t>
          </a:r>
        </a:p>
      </dgm:t>
    </dgm:pt>
    <dgm:pt modelId="{42D58B14-F337-4B62-9A8F-FDB254764351}" type="parTrans" cxnId="{F4D18E9E-D979-4D29-AC05-E2E5D7828D6B}">
      <dgm:prSet/>
      <dgm:spPr/>
      <dgm:t>
        <a:bodyPr/>
        <a:lstStyle/>
        <a:p>
          <a:endParaRPr lang="en-US"/>
        </a:p>
      </dgm:t>
    </dgm:pt>
    <dgm:pt modelId="{BF46B954-31D3-4CC1-9691-E1B1CEC82556}" type="sibTrans" cxnId="{F4D18E9E-D979-4D29-AC05-E2E5D7828D6B}">
      <dgm:prSet/>
      <dgm:spPr/>
      <dgm:t>
        <a:bodyPr/>
        <a:lstStyle/>
        <a:p>
          <a:endParaRPr lang="en-US"/>
        </a:p>
      </dgm:t>
    </dgm:pt>
    <dgm:pt modelId="{943BBC9C-D578-4D23-83BF-C37D10310EB1}">
      <dgm:prSet/>
      <dgm:spPr/>
      <dgm:t>
        <a:bodyPr/>
        <a:lstStyle/>
        <a:p>
          <a:r>
            <a:rPr lang="en-US" dirty="0"/>
            <a:t>Scoops are used for handling the materials in liquid from, the limitation of scoop is, it is difficult to control the amount of material being handled by the scoop. In addition, spilling of the material during handling is another problem.</a:t>
          </a:r>
        </a:p>
      </dgm:t>
    </dgm:pt>
    <dgm:pt modelId="{6CDFA5D3-3274-41E0-8C8B-3A5D0A98A909}" type="parTrans" cxnId="{95828525-C282-47F4-B719-8FA04F5C7CCB}">
      <dgm:prSet/>
      <dgm:spPr/>
      <dgm:t>
        <a:bodyPr/>
        <a:lstStyle/>
        <a:p>
          <a:endParaRPr lang="en-US"/>
        </a:p>
      </dgm:t>
    </dgm:pt>
    <dgm:pt modelId="{53712F56-9907-45E9-9CB6-9CC012DCCBD3}" type="sibTrans" cxnId="{95828525-C282-47F4-B719-8FA04F5C7CCB}">
      <dgm:prSet/>
      <dgm:spPr/>
      <dgm:t>
        <a:bodyPr/>
        <a:lstStyle/>
        <a:p>
          <a:endParaRPr lang="en-US"/>
        </a:p>
      </dgm:t>
    </dgm:pt>
    <dgm:pt modelId="{CF2E152B-D9CF-466C-99DA-B2A85AE8CB58}" type="pres">
      <dgm:prSet presAssocID="{82444A26-BF01-4C14-AA03-833E7EE34F30}" presName="linear" presStyleCnt="0">
        <dgm:presLayoutVars>
          <dgm:dir/>
          <dgm:animLvl val="lvl"/>
          <dgm:resizeHandles val="exact"/>
        </dgm:presLayoutVars>
      </dgm:prSet>
      <dgm:spPr/>
    </dgm:pt>
    <dgm:pt modelId="{1C957315-F2D2-4F3C-AFA7-E415BE225B0A}" type="pres">
      <dgm:prSet presAssocID="{C0F9DCAB-FE4D-488B-81A9-E06B0C76EBCA}" presName="parentLin" presStyleCnt="0"/>
      <dgm:spPr/>
    </dgm:pt>
    <dgm:pt modelId="{C28027AD-340A-4A4F-8839-0E39071608E9}" type="pres">
      <dgm:prSet presAssocID="{C0F9DCAB-FE4D-488B-81A9-E06B0C76EBCA}" presName="parentLeftMargin" presStyleLbl="node1" presStyleIdx="0" presStyleCnt="2"/>
      <dgm:spPr/>
    </dgm:pt>
    <dgm:pt modelId="{857BA1B0-A1F8-4667-9BBD-9612E77DB620}" type="pres">
      <dgm:prSet presAssocID="{C0F9DCAB-FE4D-488B-81A9-E06B0C76EBCA}" presName="parentText" presStyleLbl="node1" presStyleIdx="0" presStyleCnt="2">
        <dgm:presLayoutVars>
          <dgm:chMax val="0"/>
          <dgm:bulletEnabled val="1"/>
        </dgm:presLayoutVars>
      </dgm:prSet>
      <dgm:spPr/>
    </dgm:pt>
    <dgm:pt modelId="{92A551DA-D7D9-4AE7-9A31-D0EFBC3742A2}" type="pres">
      <dgm:prSet presAssocID="{C0F9DCAB-FE4D-488B-81A9-E06B0C76EBCA}" presName="negativeSpace" presStyleCnt="0"/>
      <dgm:spPr/>
    </dgm:pt>
    <dgm:pt modelId="{2979DEAF-BF3F-4C77-8DA0-F88A2CFFD40D}" type="pres">
      <dgm:prSet presAssocID="{C0F9DCAB-FE4D-488B-81A9-E06B0C76EBCA}" presName="childText" presStyleLbl="conFgAcc1" presStyleIdx="0" presStyleCnt="2">
        <dgm:presLayoutVars>
          <dgm:bulletEnabled val="1"/>
        </dgm:presLayoutVars>
      </dgm:prSet>
      <dgm:spPr/>
    </dgm:pt>
    <dgm:pt modelId="{87AA30AC-1440-4731-9CD0-8F56A820D19C}" type="pres">
      <dgm:prSet presAssocID="{3A592D29-0C97-4BE2-912C-3D12CF981352}" presName="spaceBetweenRectangles" presStyleCnt="0"/>
      <dgm:spPr/>
    </dgm:pt>
    <dgm:pt modelId="{10DA8D98-3AD5-4DFE-985A-69CB3D746405}" type="pres">
      <dgm:prSet presAssocID="{FC367F4B-D828-49C2-A955-68EEC65CE7A9}" presName="parentLin" presStyleCnt="0"/>
      <dgm:spPr/>
    </dgm:pt>
    <dgm:pt modelId="{66B0C523-88B3-412B-987B-3B289E719B28}" type="pres">
      <dgm:prSet presAssocID="{FC367F4B-D828-49C2-A955-68EEC65CE7A9}" presName="parentLeftMargin" presStyleLbl="node1" presStyleIdx="0" presStyleCnt="2"/>
      <dgm:spPr/>
    </dgm:pt>
    <dgm:pt modelId="{B2388110-293D-47EA-93FE-CDEBD2B5EED6}" type="pres">
      <dgm:prSet presAssocID="{FC367F4B-D828-49C2-A955-68EEC65CE7A9}" presName="parentText" presStyleLbl="node1" presStyleIdx="1" presStyleCnt="2">
        <dgm:presLayoutVars>
          <dgm:chMax val="0"/>
          <dgm:bulletEnabled val="1"/>
        </dgm:presLayoutVars>
      </dgm:prSet>
      <dgm:spPr/>
    </dgm:pt>
    <dgm:pt modelId="{1B37F9E3-9D0F-4D9D-86BD-0E540F7350C5}" type="pres">
      <dgm:prSet presAssocID="{FC367F4B-D828-49C2-A955-68EEC65CE7A9}" presName="negativeSpace" presStyleCnt="0"/>
      <dgm:spPr/>
    </dgm:pt>
    <dgm:pt modelId="{331272D6-EE37-444B-A82D-C73670D0B2B0}" type="pres">
      <dgm:prSet presAssocID="{FC367F4B-D828-49C2-A955-68EEC65CE7A9}" presName="childText" presStyleLbl="conFgAcc1" presStyleIdx="1" presStyleCnt="2">
        <dgm:presLayoutVars>
          <dgm:bulletEnabled val="1"/>
        </dgm:presLayoutVars>
      </dgm:prSet>
      <dgm:spPr/>
    </dgm:pt>
  </dgm:ptLst>
  <dgm:cxnLst>
    <dgm:cxn modelId="{DFF7C003-4D32-4A42-A1DE-C4091A4FC168}" type="presOf" srcId="{23382FEA-BF24-48FD-8091-AEF6B7B83952}" destId="{2979DEAF-BF3F-4C77-8DA0-F88A2CFFD40D}" srcOrd="0" destOrd="1" presId="urn:microsoft.com/office/officeart/2005/8/layout/list1"/>
    <dgm:cxn modelId="{0401F018-2828-484A-8E28-32AFA7768C12}" type="presOf" srcId="{C0F9DCAB-FE4D-488B-81A9-E06B0C76EBCA}" destId="{857BA1B0-A1F8-4667-9BBD-9612E77DB620}" srcOrd="1" destOrd="0" presId="urn:microsoft.com/office/officeart/2005/8/layout/list1"/>
    <dgm:cxn modelId="{95828525-C282-47F4-B719-8FA04F5C7CCB}" srcId="{FC367F4B-D828-49C2-A955-68EEC65CE7A9}" destId="{943BBC9C-D578-4D23-83BF-C37D10310EB1}" srcOrd="1" destOrd="0" parTransId="{6CDFA5D3-3274-41E0-8C8B-3A5D0A98A909}" sibTransId="{53712F56-9907-45E9-9CB6-9CC012DCCBD3}"/>
    <dgm:cxn modelId="{9FCB5B2A-135C-417E-955B-CA9B49DD15D5}" type="presOf" srcId="{FC367F4B-D828-49C2-A955-68EEC65CE7A9}" destId="{B2388110-293D-47EA-93FE-CDEBD2B5EED6}" srcOrd="1" destOrd="0" presId="urn:microsoft.com/office/officeart/2005/8/layout/list1"/>
    <dgm:cxn modelId="{86E8CC2F-8BCC-41A2-9BC5-985C085B72A2}" srcId="{82444A26-BF01-4C14-AA03-833E7EE34F30}" destId="{FC367F4B-D828-49C2-A955-68EEC65CE7A9}" srcOrd="1" destOrd="0" parTransId="{E9ED8416-D99B-4509-BEC0-3B882CF9CC3F}" sibTransId="{69B75EBE-7496-4C1B-A5EE-7873BC4EAA84}"/>
    <dgm:cxn modelId="{4E9DD83E-110E-484A-94B9-C6F6CB7AB9B8}" type="presOf" srcId="{82444A26-BF01-4C14-AA03-833E7EE34F30}" destId="{CF2E152B-D9CF-466C-99DA-B2A85AE8CB58}" srcOrd="0" destOrd="0" presId="urn:microsoft.com/office/officeart/2005/8/layout/list1"/>
    <dgm:cxn modelId="{F20ADB5C-ABCC-41B6-87CD-83EA928A9F60}" type="presOf" srcId="{943BBC9C-D578-4D23-83BF-C37D10310EB1}" destId="{331272D6-EE37-444B-A82D-C73670D0B2B0}" srcOrd="0" destOrd="1" presId="urn:microsoft.com/office/officeart/2005/8/layout/list1"/>
    <dgm:cxn modelId="{37DD6270-AAB8-4491-BC82-47358976E67D}" srcId="{C0F9DCAB-FE4D-488B-81A9-E06B0C76EBCA}" destId="{506CA9A0-52F6-4022-AF26-718E252558CA}" srcOrd="0" destOrd="0" parTransId="{7514EE2C-D0F5-4BA3-B7A6-CCFF1671A18A}" sibTransId="{4D9608BB-3CD2-4062-9C84-DA26FCA4FA68}"/>
    <dgm:cxn modelId="{8921B785-2AD9-4A7F-BB5F-DB92CAF050B0}" type="presOf" srcId="{506CA9A0-52F6-4022-AF26-718E252558CA}" destId="{2979DEAF-BF3F-4C77-8DA0-F88A2CFFD40D}" srcOrd="0" destOrd="0" presId="urn:microsoft.com/office/officeart/2005/8/layout/list1"/>
    <dgm:cxn modelId="{0097E999-B9D5-466D-A359-47803E03296B}" type="presOf" srcId="{FC367F4B-D828-49C2-A955-68EEC65CE7A9}" destId="{66B0C523-88B3-412B-987B-3B289E719B28}" srcOrd="0" destOrd="0" presId="urn:microsoft.com/office/officeart/2005/8/layout/list1"/>
    <dgm:cxn modelId="{F4D18E9E-D979-4D29-AC05-E2E5D7828D6B}" srcId="{FC367F4B-D828-49C2-A955-68EEC65CE7A9}" destId="{0B64C5B5-98DD-45B2-A81F-7E0C7080FCAF}" srcOrd="0" destOrd="0" parTransId="{42D58B14-F337-4B62-9A8F-FDB254764351}" sibTransId="{BF46B954-31D3-4CC1-9691-E1B1CEC82556}"/>
    <dgm:cxn modelId="{620A69C2-306B-499C-A28D-33C8634A90C4}" type="presOf" srcId="{C0F9DCAB-FE4D-488B-81A9-E06B0C76EBCA}" destId="{C28027AD-340A-4A4F-8839-0E39071608E9}" srcOrd="0" destOrd="0" presId="urn:microsoft.com/office/officeart/2005/8/layout/list1"/>
    <dgm:cxn modelId="{B9A5E9D6-1652-4FE3-9E91-045307647F27}" srcId="{82444A26-BF01-4C14-AA03-833E7EE34F30}" destId="{C0F9DCAB-FE4D-488B-81A9-E06B0C76EBCA}" srcOrd="0" destOrd="0" parTransId="{9F27532A-F280-4B79-802C-97D43726015F}" sibTransId="{3A592D29-0C97-4BE2-912C-3D12CF981352}"/>
    <dgm:cxn modelId="{F5E90DDF-5EF6-4BDB-8A0B-86AEABE0B8AE}" type="presOf" srcId="{0B64C5B5-98DD-45B2-A81F-7E0C7080FCAF}" destId="{331272D6-EE37-444B-A82D-C73670D0B2B0}" srcOrd="0" destOrd="0" presId="urn:microsoft.com/office/officeart/2005/8/layout/list1"/>
    <dgm:cxn modelId="{FE5646EA-C90C-4CBD-A3A5-E152CD7BB28E}" srcId="{C0F9DCAB-FE4D-488B-81A9-E06B0C76EBCA}" destId="{23382FEA-BF24-48FD-8091-AEF6B7B83952}" srcOrd="1" destOrd="0" parTransId="{02D76739-ABFA-4711-9542-217BC5ADDC7F}" sibTransId="{DC3C19C2-D2F4-4F83-AC88-478E94F37CDA}"/>
    <dgm:cxn modelId="{23CFC015-F9CA-4B3B-8A5E-4F70873FC7C8}" type="presParOf" srcId="{CF2E152B-D9CF-466C-99DA-B2A85AE8CB58}" destId="{1C957315-F2D2-4F3C-AFA7-E415BE225B0A}" srcOrd="0" destOrd="0" presId="urn:microsoft.com/office/officeart/2005/8/layout/list1"/>
    <dgm:cxn modelId="{048B072B-BB7D-47AC-A8A7-B5CC800A454A}" type="presParOf" srcId="{1C957315-F2D2-4F3C-AFA7-E415BE225B0A}" destId="{C28027AD-340A-4A4F-8839-0E39071608E9}" srcOrd="0" destOrd="0" presId="urn:microsoft.com/office/officeart/2005/8/layout/list1"/>
    <dgm:cxn modelId="{DBC574A1-82AA-447E-B05E-C2D18A351F2F}" type="presParOf" srcId="{1C957315-F2D2-4F3C-AFA7-E415BE225B0A}" destId="{857BA1B0-A1F8-4667-9BBD-9612E77DB620}" srcOrd="1" destOrd="0" presId="urn:microsoft.com/office/officeart/2005/8/layout/list1"/>
    <dgm:cxn modelId="{42984607-BC89-4B66-B8B8-A3556F7D3C02}" type="presParOf" srcId="{CF2E152B-D9CF-466C-99DA-B2A85AE8CB58}" destId="{92A551DA-D7D9-4AE7-9A31-D0EFBC3742A2}" srcOrd="1" destOrd="0" presId="urn:microsoft.com/office/officeart/2005/8/layout/list1"/>
    <dgm:cxn modelId="{EDBBFB98-8971-4262-81B3-2E479788610A}" type="presParOf" srcId="{CF2E152B-D9CF-466C-99DA-B2A85AE8CB58}" destId="{2979DEAF-BF3F-4C77-8DA0-F88A2CFFD40D}" srcOrd="2" destOrd="0" presId="urn:microsoft.com/office/officeart/2005/8/layout/list1"/>
    <dgm:cxn modelId="{AB03E0F4-8573-43C7-B301-2A7ACFE09E59}" type="presParOf" srcId="{CF2E152B-D9CF-466C-99DA-B2A85AE8CB58}" destId="{87AA30AC-1440-4731-9CD0-8F56A820D19C}" srcOrd="3" destOrd="0" presId="urn:microsoft.com/office/officeart/2005/8/layout/list1"/>
    <dgm:cxn modelId="{9CACD27B-D7D3-4396-B07C-F3093F0A8B49}" type="presParOf" srcId="{CF2E152B-D9CF-466C-99DA-B2A85AE8CB58}" destId="{10DA8D98-3AD5-4DFE-985A-69CB3D746405}" srcOrd="4" destOrd="0" presId="urn:microsoft.com/office/officeart/2005/8/layout/list1"/>
    <dgm:cxn modelId="{F7DFB79F-688B-4519-8F39-91A5D830080F}" type="presParOf" srcId="{10DA8D98-3AD5-4DFE-985A-69CB3D746405}" destId="{66B0C523-88B3-412B-987B-3B289E719B28}" srcOrd="0" destOrd="0" presId="urn:microsoft.com/office/officeart/2005/8/layout/list1"/>
    <dgm:cxn modelId="{2A1DF924-755B-4375-96EC-29C7D0EC5020}" type="presParOf" srcId="{10DA8D98-3AD5-4DFE-985A-69CB3D746405}" destId="{B2388110-293D-47EA-93FE-CDEBD2B5EED6}" srcOrd="1" destOrd="0" presId="urn:microsoft.com/office/officeart/2005/8/layout/list1"/>
    <dgm:cxn modelId="{633DB66F-8FD2-4DEB-B51A-3458A73BA732}" type="presParOf" srcId="{CF2E152B-D9CF-466C-99DA-B2A85AE8CB58}" destId="{1B37F9E3-9D0F-4D9D-86BD-0E540F7350C5}" srcOrd="5" destOrd="0" presId="urn:microsoft.com/office/officeart/2005/8/layout/list1"/>
    <dgm:cxn modelId="{BF11A2F5-FE9B-4E30-9C72-F8508B5550D8}" type="presParOf" srcId="{CF2E152B-D9CF-466C-99DA-B2A85AE8CB58}" destId="{331272D6-EE37-444B-A82D-C73670D0B2B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37BAC-C61B-4CEB-B96A-9A8C02A1A64B}">
      <dsp:nvSpPr>
        <dsp:cNvPr id="0" name=""/>
        <dsp:cNvSpPr/>
      </dsp:nvSpPr>
      <dsp:spPr>
        <a:xfrm>
          <a:off x="0" y="502369"/>
          <a:ext cx="6409649" cy="1927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460" tIns="374904" rIns="4974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Joints provide relative motion</a:t>
          </a:r>
        </a:p>
        <a:p>
          <a:pPr marL="171450" lvl="1" indent="-171450" algn="l" defTabSz="800100">
            <a:lnSpc>
              <a:spcPct val="90000"/>
            </a:lnSpc>
            <a:spcBef>
              <a:spcPct val="0"/>
            </a:spcBef>
            <a:spcAft>
              <a:spcPct val="15000"/>
            </a:spcAft>
            <a:buChar char="•"/>
          </a:pPr>
          <a:r>
            <a:rPr lang="en-US" sz="1800" kern="1200"/>
            <a:t>Links are rigid members between the joints</a:t>
          </a:r>
        </a:p>
        <a:p>
          <a:pPr marL="171450" lvl="1" indent="-171450" algn="l" defTabSz="800100">
            <a:lnSpc>
              <a:spcPct val="90000"/>
            </a:lnSpc>
            <a:spcBef>
              <a:spcPct val="0"/>
            </a:spcBef>
            <a:spcAft>
              <a:spcPct val="15000"/>
            </a:spcAft>
            <a:buChar char="•"/>
          </a:pPr>
          <a:r>
            <a:rPr lang="en-US" sz="1800" kern="1200"/>
            <a:t>There are six types of joints</a:t>
          </a:r>
        </a:p>
        <a:p>
          <a:pPr marL="171450" lvl="1" indent="-171450" algn="l" defTabSz="800100">
            <a:lnSpc>
              <a:spcPct val="90000"/>
            </a:lnSpc>
            <a:spcBef>
              <a:spcPct val="0"/>
            </a:spcBef>
            <a:spcAft>
              <a:spcPct val="15000"/>
            </a:spcAft>
            <a:buChar char="•"/>
          </a:pPr>
          <a:r>
            <a:rPr lang="en-US" sz="1800" kern="1200"/>
            <a:t>Each joint provides certain degrees of freedom</a:t>
          </a:r>
        </a:p>
        <a:p>
          <a:pPr marL="171450" lvl="1" indent="-171450" algn="l" defTabSz="800100">
            <a:lnSpc>
              <a:spcPct val="90000"/>
            </a:lnSpc>
            <a:spcBef>
              <a:spcPct val="0"/>
            </a:spcBef>
            <a:spcAft>
              <a:spcPct val="15000"/>
            </a:spcAft>
            <a:buChar char="•"/>
          </a:pPr>
          <a:r>
            <a:rPr lang="en-US" sz="1800" kern="1200"/>
            <a:t>Most robot possess five or six degrees of freedom</a:t>
          </a:r>
        </a:p>
      </dsp:txBody>
      <dsp:txXfrm>
        <a:off x="0" y="502369"/>
        <a:ext cx="6409649" cy="1927800"/>
      </dsp:txXfrm>
    </dsp:sp>
    <dsp:sp modelId="{386139AE-ED9A-4E01-894C-F5D08D4FFEE9}">
      <dsp:nvSpPr>
        <dsp:cNvPr id="0" name=""/>
        <dsp:cNvSpPr/>
      </dsp:nvSpPr>
      <dsp:spPr>
        <a:xfrm>
          <a:off x="320482" y="236689"/>
          <a:ext cx="4486754" cy="5313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589" tIns="0" rIns="169589" bIns="0" numCol="1" spcCol="1270" anchor="ctr" anchorCtr="0">
          <a:noAutofit/>
        </a:bodyPr>
        <a:lstStyle/>
        <a:p>
          <a:pPr marL="0" lvl="0" indent="0" algn="l" defTabSz="800100">
            <a:lnSpc>
              <a:spcPct val="90000"/>
            </a:lnSpc>
            <a:spcBef>
              <a:spcPct val="0"/>
            </a:spcBef>
            <a:spcAft>
              <a:spcPct val="35000"/>
            </a:spcAft>
            <a:buNone/>
          </a:pPr>
          <a:r>
            <a:rPr lang="en-US" sz="1800" kern="1200"/>
            <a:t>Manipulator consists of joints and links</a:t>
          </a:r>
        </a:p>
      </dsp:txBody>
      <dsp:txXfrm>
        <a:off x="346421" y="262628"/>
        <a:ext cx="4434876" cy="479482"/>
      </dsp:txXfrm>
    </dsp:sp>
    <dsp:sp modelId="{AF50276F-492B-4192-9DEE-91FB3AE02075}">
      <dsp:nvSpPr>
        <dsp:cNvPr id="0" name=""/>
        <dsp:cNvSpPr/>
      </dsp:nvSpPr>
      <dsp:spPr>
        <a:xfrm>
          <a:off x="0" y="2793050"/>
          <a:ext cx="6409649"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460" tIns="374904" rIns="4974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Body and arm assembly for positioning of objects in the robots work volume</a:t>
          </a:r>
        </a:p>
        <a:p>
          <a:pPr marL="171450" lvl="1" indent="-171450" algn="l" defTabSz="800100">
            <a:lnSpc>
              <a:spcPct val="90000"/>
            </a:lnSpc>
            <a:spcBef>
              <a:spcPct val="0"/>
            </a:spcBef>
            <a:spcAft>
              <a:spcPct val="15000"/>
            </a:spcAft>
            <a:buChar char="•"/>
          </a:pPr>
          <a:r>
            <a:rPr lang="en-US" sz="1800" kern="1200"/>
            <a:t>Wrist assembly for orientation of objects</a:t>
          </a:r>
        </a:p>
      </dsp:txBody>
      <dsp:txXfrm>
        <a:off x="0" y="2793050"/>
        <a:ext cx="6409649" cy="1304100"/>
      </dsp:txXfrm>
    </dsp:sp>
    <dsp:sp modelId="{59436B3E-3CA7-4E12-AFEF-9D718FC119F3}">
      <dsp:nvSpPr>
        <dsp:cNvPr id="0" name=""/>
        <dsp:cNvSpPr/>
      </dsp:nvSpPr>
      <dsp:spPr>
        <a:xfrm>
          <a:off x="320482" y="2527369"/>
          <a:ext cx="4486754" cy="5313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589" tIns="0" rIns="169589" bIns="0" numCol="1" spcCol="1270" anchor="ctr" anchorCtr="0">
          <a:noAutofit/>
        </a:bodyPr>
        <a:lstStyle/>
        <a:p>
          <a:pPr marL="0" lvl="0" indent="0" algn="l" defTabSz="800100">
            <a:lnSpc>
              <a:spcPct val="90000"/>
            </a:lnSpc>
            <a:spcBef>
              <a:spcPct val="0"/>
            </a:spcBef>
            <a:spcAft>
              <a:spcPct val="35000"/>
            </a:spcAft>
            <a:buNone/>
          </a:pPr>
          <a:r>
            <a:rPr lang="en-US" sz="1800" kern="1200"/>
            <a:t>Robot manipulator consists of two sections</a:t>
          </a:r>
        </a:p>
      </dsp:txBody>
      <dsp:txXfrm>
        <a:off x="346421" y="2553308"/>
        <a:ext cx="4434876"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2D920-6D0C-4A12-AF9E-E55FEEF8513C}">
      <dsp:nvSpPr>
        <dsp:cNvPr id="0" name=""/>
        <dsp:cNvSpPr/>
      </dsp:nvSpPr>
      <dsp:spPr>
        <a:xfrm>
          <a:off x="0" y="1273"/>
          <a:ext cx="6797675" cy="158536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Configuration</a:t>
          </a:r>
          <a:r>
            <a:rPr lang="en-US" sz="2400" kern="1200" dirty="0"/>
            <a:t> is the specification of the position of all the points of a robot.</a:t>
          </a:r>
        </a:p>
      </dsp:txBody>
      <dsp:txXfrm>
        <a:off x="77391" y="78664"/>
        <a:ext cx="6642893" cy="1430579"/>
      </dsp:txXfrm>
    </dsp:sp>
    <dsp:sp modelId="{9E1CB4F0-6D43-4DBE-9475-109275B94D98}">
      <dsp:nvSpPr>
        <dsp:cNvPr id="0" name=""/>
        <dsp:cNvSpPr/>
      </dsp:nvSpPr>
      <dsp:spPr>
        <a:xfrm>
          <a:off x="0" y="1599220"/>
          <a:ext cx="6797675" cy="1585361"/>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Degrees of Freedom </a:t>
          </a:r>
          <a:r>
            <a:rPr lang="en-US" sz="2400" kern="1200" dirty="0"/>
            <a:t>is the dimension of the C-space or it is the minimum number of real numbers needed to represent the configuration.</a:t>
          </a:r>
        </a:p>
      </dsp:txBody>
      <dsp:txXfrm>
        <a:off x="77391" y="1676611"/>
        <a:ext cx="6642893" cy="1430579"/>
      </dsp:txXfrm>
    </dsp:sp>
    <dsp:sp modelId="{9EFD1B61-508B-4695-8889-33536060EF41}">
      <dsp:nvSpPr>
        <dsp:cNvPr id="0" name=""/>
        <dsp:cNvSpPr/>
      </dsp:nvSpPr>
      <dsp:spPr>
        <a:xfrm>
          <a:off x="0" y="3197167"/>
          <a:ext cx="6797675" cy="1585361"/>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Gross Work Envelope </a:t>
          </a:r>
          <a:r>
            <a:rPr lang="en-US" sz="2400" kern="1200" dirty="0"/>
            <a:t>of a robot is defined as the locus of points in three dimensional space that can be reached by the wrist.</a:t>
          </a:r>
        </a:p>
      </dsp:txBody>
      <dsp:txXfrm>
        <a:off x="77391" y="3274558"/>
        <a:ext cx="6642893" cy="1430579"/>
      </dsp:txXfrm>
    </dsp:sp>
    <dsp:sp modelId="{0D12C1CE-6A47-4151-83D2-9C8785681400}">
      <dsp:nvSpPr>
        <dsp:cNvPr id="0" name=""/>
        <dsp:cNvSpPr/>
      </dsp:nvSpPr>
      <dsp:spPr>
        <a:xfrm>
          <a:off x="0" y="4795114"/>
          <a:ext cx="6797675" cy="1585361"/>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Workspace</a:t>
          </a:r>
          <a:r>
            <a:rPr lang="en-US" sz="2000" kern="1200" dirty="0"/>
            <a:t> is the region of gross work envelope a robot can fully interact with. The workspace limitations are: Actuator end stroke, working range of joints, and collisions among manipulator’s link.</a:t>
          </a:r>
        </a:p>
        <a:p>
          <a:pPr marL="0" lvl="0" indent="0" algn="l" defTabSz="889000">
            <a:lnSpc>
              <a:spcPct val="90000"/>
            </a:lnSpc>
            <a:spcBef>
              <a:spcPct val="0"/>
            </a:spcBef>
            <a:spcAft>
              <a:spcPct val="35000"/>
            </a:spcAft>
            <a:buNone/>
          </a:pPr>
          <a:endParaRPr lang="en-US" sz="1700" kern="1200" dirty="0"/>
        </a:p>
      </dsp:txBody>
      <dsp:txXfrm>
        <a:off x="77391" y="4872505"/>
        <a:ext cx="6642893" cy="14305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4A543-B568-4836-9B13-41F153975A75}">
      <dsp:nvSpPr>
        <dsp:cNvPr id="0" name=""/>
        <dsp:cNvSpPr/>
      </dsp:nvSpPr>
      <dsp:spPr>
        <a:xfrm>
          <a:off x="0" y="51878"/>
          <a:ext cx="7757438" cy="13425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Kinematic Chain is a collection of elements, bodies, bonds, and links interconnected by joints.</a:t>
          </a:r>
        </a:p>
      </dsp:txBody>
      <dsp:txXfrm>
        <a:off x="65539" y="117417"/>
        <a:ext cx="7626360" cy="1211496"/>
      </dsp:txXfrm>
    </dsp:sp>
    <dsp:sp modelId="{049C47FF-59C1-43DF-ABED-512AC0FA0491}">
      <dsp:nvSpPr>
        <dsp:cNvPr id="0" name=""/>
        <dsp:cNvSpPr/>
      </dsp:nvSpPr>
      <dsp:spPr>
        <a:xfrm>
          <a:off x="0" y="1394452"/>
          <a:ext cx="7757438"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29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t>Open Chain </a:t>
          </a:r>
          <a:r>
            <a:rPr lang="en-US" sz="1900" kern="1200"/>
            <a:t>when the last link is not connected to the first link.</a:t>
          </a:r>
        </a:p>
        <a:p>
          <a:pPr marL="171450" lvl="1" indent="-171450" algn="l" defTabSz="844550">
            <a:lnSpc>
              <a:spcPct val="90000"/>
            </a:lnSpc>
            <a:spcBef>
              <a:spcPct val="0"/>
            </a:spcBef>
            <a:spcAft>
              <a:spcPct val="20000"/>
            </a:spcAft>
            <a:buChar char="•"/>
          </a:pPr>
          <a:r>
            <a:rPr lang="en-US" sz="1900" b="1" kern="1200"/>
            <a:t>Closed Chain </a:t>
          </a:r>
          <a:r>
            <a:rPr lang="en-US" sz="1900" kern="1200"/>
            <a:t>when the last link is connected to the first link</a:t>
          </a:r>
        </a:p>
      </dsp:txBody>
      <dsp:txXfrm>
        <a:off x="0" y="1394452"/>
        <a:ext cx="7757438" cy="658260"/>
      </dsp:txXfrm>
    </dsp:sp>
    <dsp:sp modelId="{F7113751-4901-4119-AA4A-3655E8977031}">
      <dsp:nvSpPr>
        <dsp:cNvPr id="0" name=""/>
        <dsp:cNvSpPr/>
      </dsp:nvSpPr>
      <dsp:spPr>
        <a:xfrm>
          <a:off x="0" y="2052713"/>
          <a:ext cx="7757438" cy="13425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mechanism is a kinematic chain in which one of the links is fixed. This link is the reference for the remaining links. A manipulator/arm is a mechanism. </a:t>
          </a:r>
        </a:p>
      </dsp:txBody>
      <dsp:txXfrm>
        <a:off x="65539" y="2118252"/>
        <a:ext cx="7626360" cy="1211496"/>
      </dsp:txXfrm>
    </dsp:sp>
    <dsp:sp modelId="{F3E4CBD2-1ED1-4DC3-B336-E33F6C711231}">
      <dsp:nvSpPr>
        <dsp:cNvPr id="0" name=""/>
        <dsp:cNvSpPr/>
      </dsp:nvSpPr>
      <dsp:spPr>
        <a:xfrm>
          <a:off x="0" y="3395288"/>
          <a:ext cx="7757438"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29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t>Serial manipulator </a:t>
          </a:r>
          <a:r>
            <a:rPr lang="en-US" sz="1900" kern="1200"/>
            <a:t>a mechanism based on an open kinematic chain.</a:t>
          </a:r>
        </a:p>
        <a:p>
          <a:pPr marL="171450" lvl="1" indent="-171450" algn="l" defTabSz="844550">
            <a:lnSpc>
              <a:spcPct val="90000"/>
            </a:lnSpc>
            <a:spcBef>
              <a:spcPct val="0"/>
            </a:spcBef>
            <a:spcAft>
              <a:spcPct val="20000"/>
            </a:spcAft>
            <a:buChar char="•"/>
          </a:pPr>
          <a:r>
            <a:rPr lang="en-US" sz="1900" b="1" kern="1200"/>
            <a:t>Parallel manipulator </a:t>
          </a:r>
          <a:r>
            <a:rPr lang="en-US" sz="1900" kern="1200"/>
            <a:t>a mechanism based on a closed kinematic chain. </a:t>
          </a:r>
        </a:p>
        <a:p>
          <a:pPr marL="171450" lvl="1" indent="-171450" algn="l" defTabSz="844550">
            <a:lnSpc>
              <a:spcPct val="90000"/>
            </a:lnSpc>
            <a:spcBef>
              <a:spcPct val="0"/>
            </a:spcBef>
            <a:spcAft>
              <a:spcPct val="20000"/>
            </a:spcAft>
            <a:buChar char="•"/>
          </a:pPr>
          <a:r>
            <a:rPr lang="en-US" sz="1900" b="1" kern="1200"/>
            <a:t>Hybrid manipulators </a:t>
          </a:r>
          <a:r>
            <a:rPr lang="en-US" sz="1900" kern="1200"/>
            <a:t>are combination of parallel and serial manipulators</a:t>
          </a:r>
        </a:p>
      </dsp:txBody>
      <dsp:txXfrm>
        <a:off x="0" y="3395288"/>
        <a:ext cx="7757438" cy="993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9DEAF-BF3F-4C77-8DA0-F88A2CFFD40D}">
      <dsp:nvSpPr>
        <dsp:cNvPr id="0" name=""/>
        <dsp:cNvSpPr/>
      </dsp:nvSpPr>
      <dsp:spPr>
        <a:xfrm>
          <a:off x="0" y="319805"/>
          <a:ext cx="6797675" cy="24538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 hook is needed to lift a part especially if precise positioning in not required and if it is only to be dipped into a liquid.</a:t>
          </a:r>
        </a:p>
        <a:p>
          <a:pPr marL="171450" lvl="1" indent="-171450" algn="l" defTabSz="844550">
            <a:lnSpc>
              <a:spcPct val="90000"/>
            </a:lnSpc>
            <a:spcBef>
              <a:spcPct val="0"/>
            </a:spcBef>
            <a:spcAft>
              <a:spcPct val="15000"/>
            </a:spcAft>
            <a:buChar char="•"/>
          </a:pPr>
          <a:r>
            <a:rPr lang="en-US" sz="1900" kern="1200"/>
            <a:t>Hook are used to load and unload parts hanging from the overhead conveyors. The parts to be handled by a hook must have some sort of handle, eyebolt or ring to enable the hook to hold it.</a:t>
          </a:r>
        </a:p>
      </dsp:txBody>
      <dsp:txXfrm>
        <a:off x="0" y="319805"/>
        <a:ext cx="6797675" cy="2453850"/>
      </dsp:txXfrm>
    </dsp:sp>
    <dsp:sp modelId="{857BA1B0-A1F8-4667-9BBD-9612E77DB620}">
      <dsp:nvSpPr>
        <dsp:cNvPr id="0" name=""/>
        <dsp:cNvSpPr/>
      </dsp:nvSpPr>
      <dsp:spPr>
        <a:xfrm>
          <a:off x="339883" y="39365"/>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Hooks</a:t>
          </a:r>
        </a:p>
      </dsp:txBody>
      <dsp:txXfrm>
        <a:off x="367263" y="66745"/>
        <a:ext cx="4703612" cy="506120"/>
      </dsp:txXfrm>
    </dsp:sp>
    <dsp:sp modelId="{331272D6-EE37-444B-A82D-C73670D0B2B0}">
      <dsp:nvSpPr>
        <dsp:cNvPr id="0" name=""/>
        <dsp:cNvSpPr/>
      </dsp:nvSpPr>
      <dsp:spPr>
        <a:xfrm>
          <a:off x="0" y="3156695"/>
          <a:ext cx="6797675" cy="24538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 scoop or ladle is commonly used to scoop up molten metal and transfer it to the mould.</a:t>
          </a:r>
        </a:p>
        <a:p>
          <a:pPr marL="171450" lvl="1" indent="-171450" algn="l" defTabSz="844550">
            <a:lnSpc>
              <a:spcPct val="90000"/>
            </a:lnSpc>
            <a:spcBef>
              <a:spcPct val="0"/>
            </a:spcBef>
            <a:spcAft>
              <a:spcPct val="15000"/>
            </a:spcAft>
            <a:buChar char="•"/>
          </a:pPr>
          <a:r>
            <a:rPr lang="en-US" sz="1900" kern="1200" dirty="0"/>
            <a:t>Scoops are used for handling the materials in liquid from, the limitation of scoop is, it is difficult to control the amount of material being handled by the scoop. In addition, spilling of the material during handling is another problem.</a:t>
          </a:r>
        </a:p>
      </dsp:txBody>
      <dsp:txXfrm>
        <a:off x="0" y="3156695"/>
        <a:ext cx="6797675" cy="2453850"/>
      </dsp:txXfrm>
    </dsp:sp>
    <dsp:sp modelId="{B2388110-293D-47EA-93FE-CDEBD2B5EED6}">
      <dsp:nvSpPr>
        <dsp:cNvPr id="0" name=""/>
        <dsp:cNvSpPr/>
      </dsp:nvSpPr>
      <dsp:spPr>
        <a:xfrm>
          <a:off x="339883" y="2876256"/>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Scoop</a:t>
          </a:r>
        </a:p>
      </dsp:txBody>
      <dsp:txXfrm>
        <a:off x="367263" y="2903636"/>
        <a:ext cx="4703612"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972922-0978-4F57-B130-9F44A6E56062}"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C3ED5-023B-43E6-B27F-EFCB976FD99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68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72922-0978-4F57-B130-9F44A6E56062}"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3007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72922-0978-4F57-B130-9F44A6E56062}"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10629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72922-0978-4F57-B130-9F44A6E56062}"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190088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972922-0978-4F57-B130-9F44A6E56062}" type="datetimeFigureOut">
              <a:rPr lang="en-IN" smtClean="0"/>
              <a:t>16-08-2021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C3ED5-023B-43E6-B27F-EFCB976FD99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36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972922-0978-4F57-B130-9F44A6E56062}" type="datetimeFigureOut">
              <a:rPr lang="en-IN" smtClean="0"/>
              <a:t>16-08-2021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352201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972922-0978-4F57-B130-9F44A6E56062}" type="datetimeFigureOut">
              <a:rPr lang="en-IN" smtClean="0"/>
              <a:t>16-08-2021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229046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972922-0978-4F57-B130-9F44A6E56062}" type="datetimeFigureOut">
              <a:rPr lang="en-IN" smtClean="0"/>
              <a:t>16-08-2021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281054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7972922-0978-4F57-B130-9F44A6E56062}" type="datetimeFigureOut">
              <a:rPr lang="en-IN" smtClean="0"/>
              <a:t>16-08-2021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32262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7972922-0978-4F57-B130-9F44A6E56062}" type="datetimeFigureOut">
              <a:rPr lang="en-IN" smtClean="0"/>
              <a:t>16-08-2021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67C3ED5-023B-43E6-B27F-EFCB976FD994}" type="slidenum">
              <a:rPr lang="en-IN" smtClean="0"/>
              <a:t>‹#›</a:t>
            </a:fld>
            <a:endParaRPr lang="en-IN"/>
          </a:p>
        </p:txBody>
      </p:sp>
    </p:spTree>
    <p:extLst>
      <p:ext uri="{BB962C8B-B14F-4D97-AF65-F5344CB8AC3E}">
        <p14:creationId xmlns:p14="http://schemas.microsoft.com/office/powerpoint/2010/main" val="213227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972922-0978-4F57-B130-9F44A6E56062}" type="datetimeFigureOut">
              <a:rPr lang="en-IN" smtClean="0"/>
              <a:t>16-08-2021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C3ED5-023B-43E6-B27F-EFCB976FD994}" type="slidenum">
              <a:rPr lang="en-IN" smtClean="0"/>
              <a:t>‹#›</a:t>
            </a:fld>
            <a:endParaRPr lang="en-IN"/>
          </a:p>
        </p:txBody>
      </p:sp>
    </p:spTree>
    <p:extLst>
      <p:ext uri="{BB962C8B-B14F-4D97-AF65-F5344CB8AC3E}">
        <p14:creationId xmlns:p14="http://schemas.microsoft.com/office/powerpoint/2010/main" val="2223019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7972922-0978-4F57-B130-9F44A6E56062}" type="datetimeFigureOut">
              <a:rPr lang="en-IN" smtClean="0"/>
              <a:t>16-08-2021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7C3ED5-023B-43E6-B27F-EFCB976FD99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735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D72E7-B40A-4949-9378-089322C2BBED}"/>
              </a:ext>
            </a:extLst>
          </p:cNvPr>
          <p:cNvSpPr>
            <a:spLocks noGrp="1"/>
          </p:cNvSpPr>
          <p:nvPr>
            <p:ph type="ctrTitle"/>
          </p:nvPr>
        </p:nvSpPr>
        <p:spPr>
          <a:xfrm>
            <a:off x="1097280" y="758952"/>
            <a:ext cx="10058400" cy="3892168"/>
          </a:xfrm>
        </p:spPr>
        <p:txBody>
          <a:bodyPr>
            <a:normAutofit/>
          </a:bodyPr>
          <a:lstStyle/>
          <a:p>
            <a:r>
              <a:rPr lang="en-US"/>
              <a:t>Degrees of Freedom and  Robot Geometry</a:t>
            </a:r>
            <a:endParaRPr lang="en-IN"/>
          </a:p>
        </p:txBody>
      </p:sp>
      <p:sp>
        <p:nvSpPr>
          <p:cNvPr id="19" name="Rectangle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4CD19B76-6B55-40CA-9BB6-47183E7C7F58}"/>
              </a:ext>
            </a:extLst>
          </p:cNvPr>
          <p:cNvSpPr>
            <a:spLocks noGrp="1"/>
          </p:cNvSpPr>
          <p:nvPr>
            <p:ph type="subTitle" idx="1"/>
          </p:nvPr>
        </p:nvSpPr>
        <p:spPr>
          <a:xfrm>
            <a:off x="1100051" y="5225240"/>
            <a:ext cx="10058400" cy="1143000"/>
          </a:xfrm>
        </p:spPr>
        <p:txBody>
          <a:bodyPr>
            <a:normAutofit/>
          </a:bodyPr>
          <a:lstStyle/>
          <a:p>
            <a:r>
              <a:rPr lang="en-US" sz="2000">
                <a:solidFill>
                  <a:srgbClr val="FFFFFF"/>
                </a:solidFill>
              </a:rPr>
              <a:t>Prof. Shiraz Husain</a:t>
            </a:r>
          </a:p>
          <a:p>
            <a:r>
              <a:rPr lang="en-US" sz="2000">
                <a:solidFill>
                  <a:srgbClr val="FFFFFF"/>
                </a:solidFill>
              </a:rPr>
              <a:t>Reference: Fundamentals of robotics analysis &amp; control Robert J. Schilling Prentice-Hall of India (2003)</a:t>
            </a:r>
          </a:p>
        </p:txBody>
      </p:sp>
      <p:sp>
        <p:nvSpPr>
          <p:cNvPr id="21" name="Rectangle 2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357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grpId="0" nodeType="withEffect">
                                  <p:stCondLst>
                                    <p:cond delay="500"/>
                                  </p:stCondLst>
                                  <p:iterate type="wd">
                                    <p:tmPct val="15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B7538-1AD3-4993-A727-BB4437C9AC0C}"/>
              </a:ext>
            </a:extLst>
          </p:cNvPr>
          <p:cNvSpPr>
            <a:spLocks noGrp="1"/>
          </p:cNvSpPr>
          <p:nvPr>
            <p:ph type="title"/>
          </p:nvPr>
        </p:nvSpPr>
        <p:spPr>
          <a:xfrm>
            <a:off x="6411685" y="634946"/>
            <a:ext cx="5127171" cy="1450757"/>
          </a:xfrm>
        </p:spPr>
        <p:txBody>
          <a:bodyPr>
            <a:normAutofit/>
          </a:bodyPr>
          <a:lstStyle/>
          <a:p>
            <a:r>
              <a:rPr lang="en-US" dirty="0"/>
              <a:t>Revolute Joint</a:t>
            </a:r>
            <a:endParaRPr lang="en-IN" dirty="0"/>
          </a:p>
        </p:txBody>
      </p:sp>
      <p:pic>
        <p:nvPicPr>
          <p:cNvPr id="5" name="Picture 4">
            <a:extLst>
              <a:ext uri="{FF2B5EF4-FFF2-40B4-BE49-F238E27FC236}">
                <a16:creationId xmlns:a16="http://schemas.microsoft.com/office/drawing/2014/main" id="{1BDC51C0-9B94-461B-95CB-D864031932FD}"/>
              </a:ext>
            </a:extLst>
          </p:cNvPr>
          <p:cNvPicPr>
            <a:picLocks noChangeAspect="1"/>
          </p:cNvPicPr>
          <p:nvPr/>
        </p:nvPicPr>
        <p:blipFill rotWithShape="1">
          <a:blip r:embed="rId2"/>
          <a:srcRect l="58897" t="21705" r="20888" b="41252"/>
          <a:stretch/>
        </p:blipFill>
        <p:spPr>
          <a:xfrm>
            <a:off x="823417" y="645106"/>
            <a:ext cx="5091178" cy="5247747"/>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3D400-6C17-4AB5-8DF1-17E93687E33D}"/>
              </a:ext>
            </a:extLst>
          </p:cNvPr>
          <p:cNvSpPr>
            <a:spLocks noGrp="1"/>
          </p:cNvSpPr>
          <p:nvPr>
            <p:ph idx="1"/>
          </p:nvPr>
        </p:nvSpPr>
        <p:spPr>
          <a:xfrm>
            <a:off x="6411684" y="2198914"/>
            <a:ext cx="5127172" cy="3670180"/>
          </a:xfrm>
        </p:spPr>
        <p:txBody>
          <a:bodyPr>
            <a:normAutofit/>
          </a:bodyPr>
          <a:lstStyle/>
          <a:p>
            <a:pPr marL="0" indent="0">
              <a:buNone/>
            </a:pPr>
            <a:r>
              <a:rPr lang="en-US" sz="3200" dirty="0"/>
              <a:t>Constraints : 5</a:t>
            </a:r>
          </a:p>
          <a:p>
            <a:pPr marL="0" indent="0">
              <a:buNone/>
            </a:pPr>
            <a:r>
              <a:rPr lang="en-US" sz="3200" dirty="0"/>
              <a:t>Freedom : 1</a:t>
            </a:r>
            <a:endParaRPr lang="en-IN" sz="3200"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247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B7538-1AD3-4993-A727-BB4437C9AC0C}"/>
              </a:ext>
            </a:extLst>
          </p:cNvPr>
          <p:cNvSpPr>
            <a:spLocks noGrp="1"/>
          </p:cNvSpPr>
          <p:nvPr>
            <p:ph type="title"/>
          </p:nvPr>
        </p:nvSpPr>
        <p:spPr>
          <a:xfrm>
            <a:off x="6411685" y="634946"/>
            <a:ext cx="5127171" cy="1450757"/>
          </a:xfrm>
        </p:spPr>
        <p:txBody>
          <a:bodyPr>
            <a:normAutofit/>
          </a:bodyPr>
          <a:lstStyle/>
          <a:p>
            <a:r>
              <a:rPr lang="en-US" dirty="0"/>
              <a:t>Prismatic Joint</a:t>
            </a:r>
            <a:endParaRPr lang="en-IN" dirty="0"/>
          </a:p>
        </p:txBody>
      </p:sp>
      <p:pic>
        <p:nvPicPr>
          <p:cNvPr id="6" name="Picture 5">
            <a:extLst>
              <a:ext uri="{FF2B5EF4-FFF2-40B4-BE49-F238E27FC236}">
                <a16:creationId xmlns:a16="http://schemas.microsoft.com/office/drawing/2014/main" id="{2EED1B93-6263-4C05-8B81-7DB2E75EEF8C}"/>
              </a:ext>
            </a:extLst>
          </p:cNvPr>
          <p:cNvPicPr>
            <a:picLocks noChangeAspect="1"/>
          </p:cNvPicPr>
          <p:nvPr/>
        </p:nvPicPr>
        <p:blipFill rotWithShape="1">
          <a:blip r:embed="rId2"/>
          <a:srcRect l="53193" t="22550" r="21538" b="46460"/>
          <a:stretch/>
        </p:blipFill>
        <p:spPr>
          <a:xfrm>
            <a:off x="643192" y="1388571"/>
            <a:ext cx="5451627" cy="376081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3D400-6C17-4AB5-8DF1-17E93687E33D}"/>
              </a:ext>
            </a:extLst>
          </p:cNvPr>
          <p:cNvSpPr>
            <a:spLocks noGrp="1"/>
          </p:cNvSpPr>
          <p:nvPr>
            <p:ph idx="1"/>
          </p:nvPr>
        </p:nvSpPr>
        <p:spPr>
          <a:xfrm>
            <a:off x="6411684" y="2198914"/>
            <a:ext cx="5127172" cy="3670180"/>
          </a:xfrm>
        </p:spPr>
        <p:txBody>
          <a:bodyPr>
            <a:normAutofit/>
          </a:bodyPr>
          <a:lstStyle/>
          <a:p>
            <a:pPr marL="0" indent="0">
              <a:buNone/>
            </a:pPr>
            <a:r>
              <a:rPr lang="en-US" sz="2800" dirty="0"/>
              <a:t>Constraints : 5</a:t>
            </a:r>
          </a:p>
          <a:p>
            <a:pPr marL="0" indent="0">
              <a:buNone/>
            </a:pPr>
            <a:r>
              <a:rPr lang="en-US" sz="2800" dirty="0"/>
              <a:t>Freedom : 1</a:t>
            </a:r>
            <a:endParaRPr lang="en-IN" sz="2800" dirty="0"/>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3025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B7538-1AD3-4993-A727-BB4437C9AC0C}"/>
              </a:ext>
            </a:extLst>
          </p:cNvPr>
          <p:cNvSpPr>
            <a:spLocks noGrp="1"/>
          </p:cNvSpPr>
          <p:nvPr>
            <p:ph type="title"/>
          </p:nvPr>
        </p:nvSpPr>
        <p:spPr>
          <a:xfrm>
            <a:off x="6411685" y="634946"/>
            <a:ext cx="5127171" cy="1450757"/>
          </a:xfrm>
        </p:spPr>
        <p:txBody>
          <a:bodyPr>
            <a:normAutofit/>
          </a:bodyPr>
          <a:lstStyle/>
          <a:p>
            <a:r>
              <a:rPr lang="en-US" dirty="0"/>
              <a:t>Universal Joint</a:t>
            </a:r>
            <a:endParaRPr lang="en-IN" dirty="0"/>
          </a:p>
        </p:txBody>
      </p:sp>
      <p:pic>
        <p:nvPicPr>
          <p:cNvPr id="5" name="Picture 4">
            <a:extLst>
              <a:ext uri="{FF2B5EF4-FFF2-40B4-BE49-F238E27FC236}">
                <a16:creationId xmlns:a16="http://schemas.microsoft.com/office/drawing/2014/main" id="{7A966528-9337-4739-B9F0-CE98905038CC}"/>
              </a:ext>
            </a:extLst>
          </p:cNvPr>
          <p:cNvPicPr>
            <a:picLocks noChangeAspect="1"/>
          </p:cNvPicPr>
          <p:nvPr/>
        </p:nvPicPr>
        <p:blipFill rotWithShape="1">
          <a:blip r:embed="rId2"/>
          <a:srcRect l="56653" t="21935" r="22116" b="45844"/>
          <a:stretch/>
        </p:blipFill>
        <p:spPr>
          <a:xfrm>
            <a:off x="643192" y="942031"/>
            <a:ext cx="5451627" cy="4653897"/>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3D400-6C17-4AB5-8DF1-17E93687E33D}"/>
              </a:ext>
            </a:extLst>
          </p:cNvPr>
          <p:cNvSpPr>
            <a:spLocks noGrp="1"/>
          </p:cNvSpPr>
          <p:nvPr>
            <p:ph idx="1"/>
          </p:nvPr>
        </p:nvSpPr>
        <p:spPr>
          <a:xfrm>
            <a:off x="6411684" y="2198914"/>
            <a:ext cx="5127172" cy="3670180"/>
          </a:xfrm>
        </p:spPr>
        <p:txBody>
          <a:bodyPr>
            <a:normAutofit/>
          </a:bodyPr>
          <a:lstStyle/>
          <a:p>
            <a:pPr marL="0" indent="0">
              <a:buNone/>
            </a:pPr>
            <a:r>
              <a:rPr lang="en-US" sz="2800" dirty="0"/>
              <a:t>Constraints : 4</a:t>
            </a:r>
          </a:p>
          <a:p>
            <a:pPr marL="0" indent="0">
              <a:buNone/>
            </a:pPr>
            <a:r>
              <a:rPr lang="en-US" sz="2800" dirty="0"/>
              <a:t>Freedom : 2</a:t>
            </a:r>
            <a:endParaRPr lang="en-IN" sz="2800"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057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B7538-1AD3-4993-A727-BB4437C9AC0C}"/>
              </a:ext>
            </a:extLst>
          </p:cNvPr>
          <p:cNvSpPr>
            <a:spLocks noGrp="1"/>
          </p:cNvSpPr>
          <p:nvPr>
            <p:ph type="title"/>
          </p:nvPr>
        </p:nvSpPr>
        <p:spPr>
          <a:xfrm>
            <a:off x="6411685" y="634946"/>
            <a:ext cx="5127171" cy="1450757"/>
          </a:xfrm>
        </p:spPr>
        <p:txBody>
          <a:bodyPr>
            <a:normAutofit/>
          </a:bodyPr>
          <a:lstStyle/>
          <a:p>
            <a:r>
              <a:rPr lang="en-US" dirty="0"/>
              <a:t>Spherical Joint</a:t>
            </a:r>
            <a:endParaRPr lang="en-IN" dirty="0"/>
          </a:p>
        </p:txBody>
      </p:sp>
      <p:pic>
        <p:nvPicPr>
          <p:cNvPr id="6" name="Picture 5">
            <a:extLst>
              <a:ext uri="{FF2B5EF4-FFF2-40B4-BE49-F238E27FC236}">
                <a16:creationId xmlns:a16="http://schemas.microsoft.com/office/drawing/2014/main" id="{2D069BE7-8C58-4AE3-80B4-8826C86E49F5}"/>
              </a:ext>
            </a:extLst>
          </p:cNvPr>
          <p:cNvPicPr>
            <a:picLocks noChangeAspect="1"/>
          </p:cNvPicPr>
          <p:nvPr/>
        </p:nvPicPr>
        <p:blipFill rotWithShape="1">
          <a:blip r:embed="rId2"/>
          <a:srcRect l="52500" t="22346" r="19923" b="50000"/>
          <a:stretch/>
        </p:blipFill>
        <p:spPr>
          <a:xfrm>
            <a:off x="643192" y="1731426"/>
            <a:ext cx="5451627" cy="3075106"/>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3D400-6C17-4AB5-8DF1-17E93687E33D}"/>
              </a:ext>
            </a:extLst>
          </p:cNvPr>
          <p:cNvSpPr>
            <a:spLocks noGrp="1"/>
          </p:cNvSpPr>
          <p:nvPr>
            <p:ph idx="1"/>
          </p:nvPr>
        </p:nvSpPr>
        <p:spPr>
          <a:xfrm>
            <a:off x="6411684" y="2198914"/>
            <a:ext cx="5127172" cy="3670180"/>
          </a:xfrm>
        </p:spPr>
        <p:txBody>
          <a:bodyPr>
            <a:normAutofit/>
          </a:bodyPr>
          <a:lstStyle/>
          <a:p>
            <a:pPr marL="0" indent="0">
              <a:buNone/>
            </a:pPr>
            <a:r>
              <a:rPr lang="en-US" sz="2800" dirty="0"/>
              <a:t>Constraints : 3</a:t>
            </a:r>
          </a:p>
          <a:p>
            <a:pPr marL="0" indent="0">
              <a:buNone/>
            </a:pPr>
            <a:r>
              <a:rPr lang="en-US" sz="2800" dirty="0"/>
              <a:t>Freedom : 3</a:t>
            </a:r>
            <a:endParaRPr lang="en-IN" sz="2800" dirty="0"/>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46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F13-903E-4E5F-81BE-250904199795}"/>
              </a:ext>
            </a:extLst>
          </p:cNvPr>
          <p:cNvSpPr>
            <a:spLocks noGrp="1"/>
          </p:cNvSpPr>
          <p:nvPr>
            <p:ph type="title"/>
          </p:nvPr>
        </p:nvSpPr>
        <p:spPr/>
        <p:txBody>
          <a:bodyPr/>
          <a:lstStyle/>
          <a:p>
            <a:r>
              <a:rPr lang="en-US" dirty="0"/>
              <a:t>Summary of Joints</a:t>
            </a:r>
            <a:endParaRPr lang="en-IN" dirty="0"/>
          </a:p>
        </p:txBody>
      </p:sp>
      <p:pic>
        <p:nvPicPr>
          <p:cNvPr id="6" name="Content Placeholder 5" descr="Diagram&#10;&#10;Description automatically generated">
            <a:extLst>
              <a:ext uri="{FF2B5EF4-FFF2-40B4-BE49-F238E27FC236}">
                <a16:creationId xmlns:a16="http://schemas.microsoft.com/office/drawing/2014/main" id="{37A4AD35-1766-46A3-B2AE-FC6B436DE5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85423"/>
            <a:ext cx="8496300" cy="4427020"/>
          </a:xfrm>
        </p:spPr>
      </p:pic>
    </p:spTree>
    <p:extLst>
      <p:ext uri="{BB962C8B-B14F-4D97-AF65-F5344CB8AC3E}">
        <p14:creationId xmlns:p14="http://schemas.microsoft.com/office/powerpoint/2010/main" val="78651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88BB-CC21-4639-96A0-DD24FBFA9E28}"/>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448772CB-035F-4746-B123-8F44FCAFCB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6609DD-7200-4C81-9A7F-0458C5FDDA12}"/>
              </a:ext>
            </a:extLst>
          </p:cNvPr>
          <p:cNvPicPr>
            <a:picLocks noChangeAspect="1"/>
          </p:cNvPicPr>
          <p:nvPr/>
        </p:nvPicPr>
        <p:blipFill rotWithShape="1">
          <a:blip r:embed="rId2"/>
          <a:srcRect l="7500" t="12084" r="7000" b="14403"/>
          <a:stretch/>
        </p:blipFill>
        <p:spPr>
          <a:xfrm>
            <a:off x="2124221" y="1922698"/>
            <a:ext cx="8004518" cy="3869431"/>
          </a:xfrm>
          <a:prstGeom prst="rect">
            <a:avLst/>
          </a:prstGeom>
        </p:spPr>
      </p:pic>
    </p:spTree>
    <p:extLst>
      <p:ext uri="{BB962C8B-B14F-4D97-AF65-F5344CB8AC3E}">
        <p14:creationId xmlns:p14="http://schemas.microsoft.com/office/powerpoint/2010/main" val="129062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4D15-7D6C-4F54-AC81-1DBFB5E62291}"/>
              </a:ext>
            </a:extLst>
          </p:cNvPr>
          <p:cNvSpPr>
            <a:spLocks noGrp="1"/>
          </p:cNvSpPr>
          <p:nvPr>
            <p:ph type="title"/>
          </p:nvPr>
        </p:nvSpPr>
        <p:spPr/>
        <p:txBody>
          <a:bodyPr/>
          <a:lstStyle/>
          <a:p>
            <a:r>
              <a:rPr lang="en-US" dirty="0" err="1"/>
              <a:t>Grubler’s</a:t>
            </a:r>
            <a:r>
              <a:rPr lang="en-US" dirty="0"/>
              <a:t> Formula</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CA7F7-24E9-4ABD-AA0E-2278EEC80D53}"/>
                  </a:ext>
                </a:extLst>
              </p:cNvPr>
              <p:cNvSpPr>
                <a:spLocks noGrp="1"/>
              </p:cNvSpPr>
              <p:nvPr>
                <p:ph idx="1"/>
              </p:nvPr>
            </p:nvSpPr>
            <p:spPr/>
            <p:txBody>
              <a:bodyPr>
                <a:normAutofit/>
              </a:bodyPr>
              <a:lstStyle/>
              <a:p>
                <a14:m>
                  <m:oMath xmlns:m="http://schemas.openxmlformats.org/officeDocument/2006/math">
                    <m:r>
                      <a:rPr lang="en-US" sz="2800" b="0" i="1" smtClean="0">
                        <a:latin typeface="Cambria Math" panose="02040503050406030204" pitchFamily="18" charset="0"/>
                      </a:rPr>
                      <m:t>𝐷𝑂𝐹</m:t>
                    </m:r>
                    <m:r>
                      <a:rPr lang="en-US" sz="2800" b="0" i="1" smtClean="0">
                        <a:latin typeface="Cambria Math" panose="02040503050406030204" pitchFamily="18" charset="0"/>
                      </a:rPr>
                      <m:t>=</m:t>
                    </m:r>
                    <m:r>
                      <a:rPr lang="en-US" sz="2800" b="0" i="1" smtClean="0">
                        <a:latin typeface="Cambria Math" panose="02040503050406030204" pitchFamily="18" charset="0"/>
                      </a:rPr>
                      <m:t>𝑚</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𝑁</m:t>
                        </m:r>
                        <m:r>
                          <a:rPr lang="en-US" sz="2800" b="0" i="1" smtClean="0">
                            <a:latin typeface="Cambria Math" panose="02040503050406030204" pitchFamily="18" charset="0"/>
                          </a:rPr>
                          <m:t>−1−</m:t>
                        </m:r>
                        <m:r>
                          <a:rPr lang="en-US" sz="2800" b="0" i="1" smtClean="0">
                            <a:latin typeface="Cambria Math" panose="02040503050406030204" pitchFamily="18" charset="0"/>
                          </a:rPr>
                          <m:t>𝐽</m:t>
                        </m:r>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𝑗</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𝑖</m:t>
                            </m:r>
                          </m:sub>
                        </m:sSub>
                      </m:e>
                    </m:nary>
                  </m:oMath>
                </a14:m>
                <a:endParaRPr lang="en-IN" sz="2800" dirty="0"/>
              </a:p>
              <a:p>
                <a:endParaRPr lang="en-IN" sz="2800" dirty="0"/>
              </a:p>
              <a:p>
                <a:r>
                  <a:rPr lang="en-IN" sz="2800" dirty="0"/>
                  <a:t>Where </a:t>
                </a:r>
              </a:p>
              <a:p>
                <a:pPr lvl="1"/>
                <a:r>
                  <a:rPr lang="en-IN" sz="2600" dirty="0"/>
                  <a:t>N = Number of bodies including ground</a:t>
                </a:r>
              </a:p>
              <a:p>
                <a:pPr lvl="1"/>
                <a:r>
                  <a:rPr lang="en-IN" sz="2600" dirty="0"/>
                  <a:t>J = Number of joints</a:t>
                </a:r>
              </a:p>
              <a:p>
                <a:pPr lvl="1"/>
                <a:r>
                  <a:rPr lang="en-IN" sz="2600" dirty="0"/>
                  <a:t>m=6 for spatial bodies and 3 for planar bodies</a:t>
                </a:r>
              </a:p>
              <a:p>
                <a:pPr lvl="1"/>
                <a:r>
                  <a:rPr lang="en-IN" sz="2600" dirty="0"/>
                  <a:t>fi= Freedom of a typical type of joint</a:t>
                </a:r>
              </a:p>
            </p:txBody>
          </p:sp>
        </mc:Choice>
        <mc:Fallback xmlns="">
          <p:sp>
            <p:nvSpPr>
              <p:cNvPr id="3" name="Content Placeholder 2">
                <a:extLst>
                  <a:ext uri="{FF2B5EF4-FFF2-40B4-BE49-F238E27FC236}">
                    <a16:creationId xmlns:a16="http://schemas.microsoft.com/office/drawing/2014/main" id="{4FDCA7F7-24E9-4ABD-AA0E-2278EEC80D53}"/>
                  </a:ext>
                </a:extLst>
              </p:cNvPr>
              <p:cNvSpPr>
                <a:spLocks noGrp="1" noRot="1" noChangeAspect="1" noMove="1" noResize="1" noEditPoints="1" noAdjustHandles="1" noChangeArrowheads="1" noChangeShapeType="1" noTextEdit="1"/>
              </p:cNvSpPr>
              <p:nvPr>
                <p:ph idx="1"/>
              </p:nvPr>
            </p:nvSpPr>
            <p:spPr>
              <a:blipFill>
                <a:blip r:embed="rId2"/>
                <a:stretch>
                  <a:fillRect l="-1212"/>
                </a:stretch>
              </a:blipFill>
            </p:spPr>
            <p:txBody>
              <a:bodyPr/>
              <a:lstStyle/>
              <a:p>
                <a:r>
                  <a:rPr lang="en-IN">
                    <a:noFill/>
                  </a:rPr>
                  <a:t> </a:t>
                </a:r>
              </a:p>
            </p:txBody>
          </p:sp>
        </mc:Fallback>
      </mc:AlternateContent>
    </p:spTree>
    <p:extLst>
      <p:ext uri="{BB962C8B-B14F-4D97-AF65-F5344CB8AC3E}">
        <p14:creationId xmlns:p14="http://schemas.microsoft.com/office/powerpoint/2010/main" val="21832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91E-DF63-41BE-A7FA-031C439BC147}"/>
              </a:ext>
            </a:extLst>
          </p:cNvPr>
          <p:cNvSpPr>
            <a:spLocks noGrp="1"/>
          </p:cNvSpPr>
          <p:nvPr>
            <p:ph type="title"/>
          </p:nvPr>
        </p:nvSpPr>
        <p:spPr/>
        <p:txBody>
          <a:bodyPr/>
          <a:lstStyle/>
          <a:p>
            <a:r>
              <a:rPr lang="en-US" dirty="0"/>
              <a:t>Example 1: 3R Open serial chain robot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34C87-E0FF-4792-8E74-72005047E3E3}"/>
                  </a:ext>
                </a:extLst>
              </p:cNvPr>
              <p:cNvSpPr>
                <a:spLocks noGrp="1"/>
              </p:cNvSpPr>
              <p:nvPr>
                <p:ph idx="1"/>
              </p:nvPr>
            </p:nvSpPr>
            <p:spPr/>
            <p:txBody>
              <a:bodyPr>
                <a:normAutofit lnSpcReduction="10000"/>
              </a:bodyPr>
              <a:lstStyle/>
              <a:p>
                <a14:m>
                  <m:oMath xmlns:m="http://schemas.openxmlformats.org/officeDocument/2006/math">
                    <m:r>
                      <a:rPr lang="en-US" sz="2000" b="0" i="1" smtClean="0">
                        <a:latin typeface="Cambria Math" panose="02040503050406030204" pitchFamily="18" charset="0"/>
                      </a:rPr>
                      <m:t>𝐷𝑂𝐹</m:t>
                    </m:r>
                    <m:r>
                      <a:rPr lang="en-US" sz="2000" b="0" i="1" smtClean="0">
                        <a:latin typeface="Cambria Math" panose="02040503050406030204" pitchFamily="18" charset="0"/>
                      </a:rPr>
                      <m:t>=</m:t>
                    </m:r>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r>
                          <a:rPr lang="en-US" sz="2000" b="0" i="1" smtClean="0">
                            <a:latin typeface="Cambria Math" panose="02040503050406030204" pitchFamily="18" charset="0"/>
                          </a:rPr>
                          <m:t>−1−</m:t>
                        </m:r>
                        <m:r>
                          <a:rPr lang="en-US" sz="2000" b="0" i="1" smtClean="0">
                            <a:latin typeface="Cambria Math" panose="02040503050406030204" pitchFamily="18" charset="0"/>
                          </a:rPr>
                          <m:t>𝐽</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𝑗</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e>
                    </m:nary>
                  </m:oMath>
                </a14:m>
                <a:endParaRPr lang="en-IN" dirty="0"/>
              </a:p>
              <a:p>
                <a:endParaRPr lang="en-IN" dirty="0"/>
              </a:p>
              <a:p>
                <a:endParaRPr lang="en-IN" dirty="0"/>
              </a:p>
              <a:p>
                <a:endParaRPr lang="en-IN" dirty="0"/>
              </a:p>
              <a:p>
                <a:r>
                  <a:rPr lang="en-IN" dirty="0"/>
                  <a:t>m= </a:t>
                </a:r>
              </a:p>
              <a:p>
                <a:r>
                  <a:rPr lang="en-IN" dirty="0"/>
                  <a:t>N= </a:t>
                </a:r>
              </a:p>
              <a:p>
                <a:r>
                  <a:rPr lang="en-IN" dirty="0"/>
                  <a:t>J=</a:t>
                </a:r>
              </a:p>
              <a:p>
                <a:r>
                  <a:rPr lang="en-IN" dirty="0"/>
                  <a:t>fi=</a:t>
                </a:r>
              </a:p>
              <a:p>
                <a:r>
                  <a:rPr lang="en-IN" dirty="0"/>
                  <a:t>DOF=</a:t>
                </a:r>
              </a:p>
            </p:txBody>
          </p:sp>
        </mc:Choice>
        <mc:Fallback xmlns="">
          <p:sp>
            <p:nvSpPr>
              <p:cNvPr id="3" name="Content Placeholder 2">
                <a:extLst>
                  <a:ext uri="{FF2B5EF4-FFF2-40B4-BE49-F238E27FC236}">
                    <a16:creationId xmlns:a16="http://schemas.microsoft.com/office/drawing/2014/main" id="{01B34C87-E0FF-4792-8E74-72005047E3E3}"/>
                  </a:ext>
                </a:extLst>
              </p:cNvPr>
              <p:cNvSpPr>
                <a:spLocks noGrp="1" noRot="1" noChangeAspect="1" noMove="1" noResize="1" noEditPoints="1" noAdjustHandles="1" noChangeArrowheads="1" noChangeShapeType="1" noTextEdit="1"/>
              </p:cNvSpPr>
              <p:nvPr>
                <p:ph idx="1"/>
              </p:nvPr>
            </p:nvSpPr>
            <p:spPr>
              <a:blipFill>
                <a:blip r:embed="rId2"/>
                <a:stretch>
                  <a:fillRect l="-1515" t="-11818"/>
                </a:stretch>
              </a:blipFill>
            </p:spPr>
            <p:txBody>
              <a:bodyPr/>
              <a:lstStyle/>
              <a:p>
                <a:r>
                  <a:rPr lang="en-IN">
                    <a:noFill/>
                  </a:rPr>
                  <a:t> </a:t>
                </a:r>
              </a:p>
            </p:txBody>
          </p:sp>
        </mc:Fallback>
      </mc:AlternateContent>
      <p:pic>
        <p:nvPicPr>
          <p:cNvPr id="5" name="Picture 4" descr="A person holding a microphone&#10;&#10;Description automatically generated with low confidence">
            <a:extLst>
              <a:ext uri="{FF2B5EF4-FFF2-40B4-BE49-F238E27FC236}">
                <a16:creationId xmlns:a16="http://schemas.microsoft.com/office/drawing/2014/main" id="{724B32AF-9E61-4092-8E45-B46D6C01BEA1}"/>
              </a:ext>
            </a:extLst>
          </p:cNvPr>
          <p:cNvPicPr>
            <a:picLocks noChangeAspect="1"/>
          </p:cNvPicPr>
          <p:nvPr/>
        </p:nvPicPr>
        <p:blipFill rotWithShape="1">
          <a:blip r:embed="rId3"/>
          <a:srcRect l="71037" t="18226" b="60606"/>
          <a:stretch/>
        </p:blipFill>
        <p:spPr>
          <a:xfrm>
            <a:off x="5890344" y="1824519"/>
            <a:ext cx="5204376" cy="2138516"/>
          </a:xfrm>
          <a:prstGeom prst="rect">
            <a:avLst/>
          </a:prstGeom>
        </p:spPr>
      </p:pic>
      <p:pic>
        <p:nvPicPr>
          <p:cNvPr id="6" name="Picture 5">
            <a:extLst>
              <a:ext uri="{FF2B5EF4-FFF2-40B4-BE49-F238E27FC236}">
                <a16:creationId xmlns:a16="http://schemas.microsoft.com/office/drawing/2014/main" id="{97D151A7-0EBC-48F1-ABB6-75B91FEE1B40}"/>
              </a:ext>
            </a:extLst>
          </p:cNvPr>
          <p:cNvPicPr>
            <a:picLocks noChangeAspect="1"/>
          </p:cNvPicPr>
          <p:nvPr/>
        </p:nvPicPr>
        <p:blipFill rotWithShape="1">
          <a:blip r:embed="rId4"/>
          <a:srcRect l="7500" t="12084" r="7000" b="14403"/>
          <a:stretch/>
        </p:blipFill>
        <p:spPr>
          <a:xfrm>
            <a:off x="6593058" y="4002453"/>
            <a:ext cx="4501662" cy="2176130"/>
          </a:xfrm>
          <a:prstGeom prst="rect">
            <a:avLst/>
          </a:prstGeom>
        </p:spPr>
      </p:pic>
    </p:spTree>
    <p:extLst>
      <p:ext uri="{BB962C8B-B14F-4D97-AF65-F5344CB8AC3E}">
        <p14:creationId xmlns:p14="http://schemas.microsoft.com/office/powerpoint/2010/main" val="118982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591E-DF63-41BE-A7FA-031C439BC147}"/>
              </a:ext>
            </a:extLst>
          </p:cNvPr>
          <p:cNvSpPr>
            <a:spLocks noGrp="1"/>
          </p:cNvSpPr>
          <p:nvPr>
            <p:ph type="title"/>
          </p:nvPr>
        </p:nvSpPr>
        <p:spPr/>
        <p:txBody>
          <a:bodyPr/>
          <a:lstStyle/>
          <a:p>
            <a:r>
              <a:rPr lang="en-US" dirty="0"/>
              <a:t>Example 1: 3R Open serial chain robot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34C87-E0FF-4792-8E74-72005047E3E3}"/>
                  </a:ext>
                </a:extLst>
              </p:cNvPr>
              <p:cNvSpPr>
                <a:spLocks noGrp="1"/>
              </p:cNvSpPr>
              <p:nvPr>
                <p:ph idx="1"/>
              </p:nvPr>
            </p:nvSpPr>
            <p:spPr/>
            <p:txBody>
              <a:bodyPr>
                <a:normAutofit lnSpcReduction="10000"/>
              </a:bodyPr>
              <a:lstStyle/>
              <a:p>
                <a14:m>
                  <m:oMath xmlns:m="http://schemas.openxmlformats.org/officeDocument/2006/math">
                    <m:r>
                      <a:rPr lang="en-US" sz="2000" b="0" i="1" smtClean="0">
                        <a:latin typeface="Cambria Math" panose="02040503050406030204" pitchFamily="18" charset="0"/>
                      </a:rPr>
                      <m:t>𝐷𝑂𝐹</m:t>
                    </m:r>
                    <m:r>
                      <a:rPr lang="en-US" sz="2000" b="0" i="1" smtClean="0">
                        <a:latin typeface="Cambria Math" panose="02040503050406030204" pitchFamily="18" charset="0"/>
                      </a:rPr>
                      <m:t>=</m:t>
                    </m:r>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r>
                          <a:rPr lang="en-US" sz="2000" b="0" i="1" smtClean="0">
                            <a:latin typeface="Cambria Math" panose="02040503050406030204" pitchFamily="18" charset="0"/>
                          </a:rPr>
                          <m:t>−1−</m:t>
                        </m:r>
                        <m:r>
                          <a:rPr lang="en-US" sz="2000" b="0" i="1" smtClean="0">
                            <a:latin typeface="Cambria Math" panose="02040503050406030204" pitchFamily="18" charset="0"/>
                          </a:rPr>
                          <m:t>𝐽</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𝑗</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e>
                    </m:nary>
                  </m:oMath>
                </a14:m>
                <a:endParaRPr lang="en-IN" dirty="0"/>
              </a:p>
              <a:p>
                <a:endParaRPr lang="en-IN" dirty="0"/>
              </a:p>
              <a:p>
                <a:endParaRPr lang="en-IN" dirty="0"/>
              </a:p>
              <a:p>
                <a:endParaRPr lang="en-IN" dirty="0"/>
              </a:p>
              <a:p>
                <a:r>
                  <a:rPr lang="en-IN" dirty="0"/>
                  <a:t>m= 3</a:t>
                </a:r>
              </a:p>
              <a:p>
                <a:r>
                  <a:rPr lang="en-IN" dirty="0"/>
                  <a:t>N= 4</a:t>
                </a:r>
              </a:p>
              <a:p>
                <a:r>
                  <a:rPr lang="en-IN" dirty="0"/>
                  <a:t>J= 3</a:t>
                </a:r>
              </a:p>
              <a:p>
                <a:r>
                  <a:rPr lang="en-IN" dirty="0"/>
                  <a:t>fi= 3</a:t>
                </a:r>
              </a:p>
              <a:p>
                <a:r>
                  <a:rPr lang="en-IN" dirty="0"/>
                  <a:t>DOF= 3</a:t>
                </a:r>
              </a:p>
            </p:txBody>
          </p:sp>
        </mc:Choice>
        <mc:Fallback xmlns="">
          <p:sp>
            <p:nvSpPr>
              <p:cNvPr id="3" name="Content Placeholder 2">
                <a:extLst>
                  <a:ext uri="{FF2B5EF4-FFF2-40B4-BE49-F238E27FC236}">
                    <a16:creationId xmlns:a16="http://schemas.microsoft.com/office/drawing/2014/main" id="{01B34C87-E0FF-4792-8E74-72005047E3E3}"/>
                  </a:ext>
                </a:extLst>
              </p:cNvPr>
              <p:cNvSpPr>
                <a:spLocks noGrp="1" noRot="1" noChangeAspect="1" noMove="1" noResize="1" noEditPoints="1" noAdjustHandles="1" noChangeArrowheads="1" noChangeShapeType="1" noTextEdit="1"/>
              </p:cNvSpPr>
              <p:nvPr>
                <p:ph idx="1"/>
              </p:nvPr>
            </p:nvSpPr>
            <p:spPr>
              <a:blipFill>
                <a:blip r:embed="rId2"/>
                <a:stretch>
                  <a:fillRect l="-1515" t="-11818"/>
                </a:stretch>
              </a:blipFill>
            </p:spPr>
            <p:txBody>
              <a:bodyPr/>
              <a:lstStyle/>
              <a:p>
                <a:r>
                  <a:rPr lang="en-IN">
                    <a:noFill/>
                  </a:rPr>
                  <a:t> </a:t>
                </a:r>
              </a:p>
            </p:txBody>
          </p:sp>
        </mc:Fallback>
      </mc:AlternateContent>
      <p:pic>
        <p:nvPicPr>
          <p:cNvPr id="5" name="Picture 4" descr="A person holding a microphone&#10;&#10;Description automatically generated with low confidence">
            <a:extLst>
              <a:ext uri="{FF2B5EF4-FFF2-40B4-BE49-F238E27FC236}">
                <a16:creationId xmlns:a16="http://schemas.microsoft.com/office/drawing/2014/main" id="{724B32AF-9E61-4092-8E45-B46D6C01BEA1}"/>
              </a:ext>
            </a:extLst>
          </p:cNvPr>
          <p:cNvPicPr>
            <a:picLocks noChangeAspect="1"/>
          </p:cNvPicPr>
          <p:nvPr/>
        </p:nvPicPr>
        <p:blipFill rotWithShape="1">
          <a:blip r:embed="rId3"/>
          <a:srcRect l="71037" t="18226" b="60606"/>
          <a:stretch/>
        </p:blipFill>
        <p:spPr>
          <a:xfrm>
            <a:off x="5951304" y="3730578"/>
            <a:ext cx="5204376" cy="2138516"/>
          </a:xfrm>
          <a:prstGeom prst="rect">
            <a:avLst/>
          </a:prstGeom>
        </p:spPr>
      </p:pic>
    </p:spTree>
    <p:extLst>
      <p:ext uri="{BB962C8B-B14F-4D97-AF65-F5344CB8AC3E}">
        <p14:creationId xmlns:p14="http://schemas.microsoft.com/office/powerpoint/2010/main" val="227839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0CB4-DFC9-48CC-B7ED-5F56248E1381}"/>
              </a:ext>
            </a:extLst>
          </p:cNvPr>
          <p:cNvSpPr>
            <a:spLocks noGrp="1"/>
          </p:cNvSpPr>
          <p:nvPr>
            <p:ph type="title"/>
          </p:nvPr>
        </p:nvSpPr>
        <p:spPr/>
        <p:txBody>
          <a:bodyPr>
            <a:normAutofit/>
          </a:bodyPr>
          <a:lstStyle/>
          <a:p>
            <a:r>
              <a:rPr lang="en-US" sz="4400" dirty="0"/>
              <a:t>Example 2: 4-bar Closed Chain Mechanism</a:t>
            </a:r>
            <a:endParaRPr lang="en-IN"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FE57B-9BA5-49E0-968F-DA8791D35186}"/>
                  </a:ext>
                </a:extLst>
              </p:cNvPr>
              <p:cNvSpPr>
                <a:spLocks noGrp="1"/>
              </p:cNvSpPr>
              <p:nvPr>
                <p:ph idx="1"/>
              </p:nvPr>
            </p:nvSpPr>
            <p:spPr/>
            <p:txBody>
              <a:bodyPr/>
              <a:lstStyle/>
              <a:p>
                <a14:m>
                  <m:oMath xmlns:m="http://schemas.openxmlformats.org/officeDocument/2006/math">
                    <m:r>
                      <a:rPr lang="en-US" sz="2000" b="0" i="1" smtClean="0">
                        <a:latin typeface="Cambria Math" panose="02040503050406030204" pitchFamily="18" charset="0"/>
                      </a:rPr>
                      <m:t>𝐷𝑂𝐹</m:t>
                    </m:r>
                    <m:r>
                      <a:rPr lang="en-US" sz="2000" b="0" i="1" smtClean="0">
                        <a:latin typeface="Cambria Math" panose="02040503050406030204" pitchFamily="18" charset="0"/>
                      </a:rPr>
                      <m:t>=</m:t>
                    </m:r>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r>
                          <a:rPr lang="en-US" sz="2000" b="0" i="1" smtClean="0">
                            <a:latin typeface="Cambria Math" panose="02040503050406030204" pitchFamily="18" charset="0"/>
                          </a:rPr>
                          <m:t>−1−</m:t>
                        </m:r>
                        <m:r>
                          <a:rPr lang="en-US" sz="2000" b="0" i="1" smtClean="0">
                            <a:latin typeface="Cambria Math" panose="02040503050406030204" pitchFamily="18" charset="0"/>
                          </a:rPr>
                          <m:t>𝐽</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𝑗</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e>
                    </m:nary>
                  </m:oMath>
                </a14:m>
                <a:endParaRPr lang="en-IN" dirty="0"/>
              </a:p>
              <a:p>
                <a:endParaRPr lang="en-IN" dirty="0"/>
              </a:p>
              <a:p>
                <a:endParaRPr lang="en-IN" dirty="0"/>
              </a:p>
              <a:p>
                <a:r>
                  <a:rPr lang="en-IN" dirty="0"/>
                  <a:t>m= </a:t>
                </a:r>
              </a:p>
              <a:p>
                <a:r>
                  <a:rPr lang="en-IN" dirty="0"/>
                  <a:t>N= </a:t>
                </a:r>
              </a:p>
              <a:p>
                <a:r>
                  <a:rPr lang="en-IN" dirty="0"/>
                  <a:t>J=</a:t>
                </a:r>
              </a:p>
              <a:p>
                <a:r>
                  <a:rPr lang="en-IN" dirty="0"/>
                  <a:t>fi=</a:t>
                </a:r>
              </a:p>
              <a:p>
                <a:r>
                  <a:rPr lang="en-IN" dirty="0"/>
                  <a:t>DOF=</a:t>
                </a:r>
              </a:p>
              <a:p>
                <a:endParaRPr lang="en-IN" dirty="0"/>
              </a:p>
            </p:txBody>
          </p:sp>
        </mc:Choice>
        <mc:Fallback xmlns="">
          <p:sp>
            <p:nvSpPr>
              <p:cNvPr id="3" name="Content Placeholder 2">
                <a:extLst>
                  <a:ext uri="{FF2B5EF4-FFF2-40B4-BE49-F238E27FC236}">
                    <a16:creationId xmlns:a16="http://schemas.microsoft.com/office/drawing/2014/main" id="{5B0FE57B-9BA5-49E0-968F-DA8791D35186}"/>
                  </a:ext>
                </a:extLst>
              </p:cNvPr>
              <p:cNvSpPr>
                <a:spLocks noGrp="1" noRot="1" noChangeAspect="1" noMove="1" noResize="1" noEditPoints="1" noAdjustHandles="1" noChangeArrowheads="1" noChangeShapeType="1" noTextEdit="1"/>
              </p:cNvSpPr>
              <p:nvPr>
                <p:ph idx="1"/>
              </p:nvPr>
            </p:nvSpPr>
            <p:spPr>
              <a:blipFill>
                <a:blip r:embed="rId2"/>
                <a:stretch>
                  <a:fillRect l="-1515" t="-11818"/>
                </a:stretch>
              </a:blipFill>
            </p:spPr>
            <p:txBody>
              <a:bodyPr/>
              <a:lstStyle/>
              <a:p>
                <a:r>
                  <a:rPr lang="en-IN">
                    <a:noFill/>
                  </a:rPr>
                  <a:t> </a:t>
                </a:r>
              </a:p>
            </p:txBody>
          </p:sp>
        </mc:Fallback>
      </mc:AlternateContent>
      <p:pic>
        <p:nvPicPr>
          <p:cNvPr id="7" name="Picture 6" descr="A picture containing text, person, player&#10;&#10;Description automatically generated">
            <a:extLst>
              <a:ext uri="{FF2B5EF4-FFF2-40B4-BE49-F238E27FC236}">
                <a16:creationId xmlns:a16="http://schemas.microsoft.com/office/drawing/2014/main" id="{57C138B6-2676-437C-9993-DFCB298A3B04}"/>
              </a:ext>
            </a:extLst>
          </p:cNvPr>
          <p:cNvPicPr>
            <a:picLocks noChangeAspect="1"/>
          </p:cNvPicPr>
          <p:nvPr/>
        </p:nvPicPr>
        <p:blipFill rotWithShape="1">
          <a:blip r:embed="rId3"/>
          <a:srcRect l="69556" t="18910" b="59925"/>
          <a:stretch/>
        </p:blipFill>
        <p:spPr>
          <a:xfrm>
            <a:off x="3451122" y="2703621"/>
            <a:ext cx="3711677" cy="1450757"/>
          </a:xfrm>
          <a:prstGeom prst="rect">
            <a:avLst/>
          </a:prstGeom>
        </p:spPr>
      </p:pic>
      <p:pic>
        <p:nvPicPr>
          <p:cNvPr id="8" name="Picture 7" descr="A picture containing text, person, player&#10;&#10;Description automatically generated">
            <a:extLst>
              <a:ext uri="{FF2B5EF4-FFF2-40B4-BE49-F238E27FC236}">
                <a16:creationId xmlns:a16="http://schemas.microsoft.com/office/drawing/2014/main" id="{8256F694-4C58-42CA-BF60-7932C9654E98}"/>
              </a:ext>
            </a:extLst>
          </p:cNvPr>
          <p:cNvPicPr>
            <a:picLocks noChangeAspect="1"/>
          </p:cNvPicPr>
          <p:nvPr/>
        </p:nvPicPr>
        <p:blipFill rotWithShape="1">
          <a:blip r:embed="rId3"/>
          <a:srcRect l="69556" t="51972"/>
          <a:stretch/>
        </p:blipFill>
        <p:spPr>
          <a:xfrm>
            <a:off x="7299582" y="2589388"/>
            <a:ext cx="4136347" cy="3668801"/>
          </a:xfrm>
          <a:prstGeom prst="rect">
            <a:avLst/>
          </a:prstGeom>
        </p:spPr>
      </p:pic>
      <p:pic>
        <p:nvPicPr>
          <p:cNvPr id="6" name="Picture 5">
            <a:extLst>
              <a:ext uri="{FF2B5EF4-FFF2-40B4-BE49-F238E27FC236}">
                <a16:creationId xmlns:a16="http://schemas.microsoft.com/office/drawing/2014/main" id="{979D6FFB-1CE7-4FAB-9DF4-DB37A2603D82}"/>
              </a:ext>
            </a:extLst>
          </p:cNvPr>
          <p:cNvPicPr>
            <a:picLocks noChangeAspect="1"/>
          </p:cNvPicPr>
          <p:nvPr/>
        </p:nvPicPr>
        <p:blipFill rotWithShape="1">
          <a:blip r:embed="rId4"/>
          <a:srcRect l="7500" t="12084" r="7000" b="14403"/>
          <a:stretch/>
        </p:blipFill>
        <p:spPr>
          <a:xfrm>
            <a:off x="3083168" y="4286071"/>
            <a:ext cx="4079631" cy="1972118"/>
          </a:xfrm>
          <a:prstGeom prst="rect">
            <a:avLst/>
          </a:prstGeom>
        </p:spPr>
      </p:pic>
    </p:spTree>
    <p:extLst>
      <p:ext uri="{BB962C8B-B14F-4D97-AF65-F5344CB8AC3E}">
        <p14:creationId xmlns:p14="http://schemas.microsoft.com/office/powerpoint/2010/main" val="111761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7E30A-76FB-4D94-A5B4-5DF15A7AF50D}"/>
              </a:ext>
            </a:extLst>
          </p:cNvPr>
          <p:cNvSpPr>
            <a:spLocks noGrp="1"/>
          </p:cNvSpPr>
          <p:nvPr>
            <p:ph type="title"/>
          </p:nvPr>
        </p:nvSpPr>
        <p:spPr>
          <a:xfrm>
            <a:off x="6411685" y="634946"/>
            <a:ext cx="5127171" cy="1450757"/>
          </a:xfrm>
        </p:spPr>
        <p:txBody>
          <a:bodyPr>
            <a:normAutofit/>
          </a:bodyPr>
          <a:lstStyle/>
          <a:p>
            <a:r>
              <a:rPr lang="en-US" dirty="0"/>
              <a:t>DOF</a:t>
            </a:r>
            <a:endParaRPr lang="en-IN" dirty="0"/>
          </a:p>
        </p:txBody>
      </p:sp>
      <p:pic>
        <p:nvPicPr>
          <p:cNvPr id="5" name="Picture 4" descr="Graphical user interface, text, application&#10;&#10;Description automatically generated">
            <a:extLst>
              <a:ext uri="{FF2B5EF4-FFF2-40B4-BE49-F238E27FC236}">
                <a16:creationId xmlns:a16="http://schemas.microsoft.com/office/drawing/2014/main" id="{5C443423-CDAE-4177-9143-8106C32D4DCC}"/>
              </a:ext>
            </a:extLst>
          </p:cNvPr>
          <p:cNvPicPr>
            <a:picLocks noChangeAspect="1"/>
          </p:cNvPicPr>
          <p:nvPr/>
        </p:nvPicPr>
        <p:blipFill rotWithShape="1">
          <a:blip r:embed="rId2"/>
          <a:srcRect l="43791" t="38059" r="20161" b="7721"/>
          <a:stretch/>
        </p:blipFill>
        <p:spPr>
          <a:xfrm>
            <a:off x="643192" y="962778"/>
            <a:ext cx="5451627" cy="4612403"/>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448E74-AF1D-41AE-99AA-E0225F59A08C}"/>
              </a:ext>
            </a:extLst>
          </p:cNvPr>
          <p:cNvSpPr>
            <a:spLocks noGrp="1"/>
          </p:cNvSpPr>
          <p:nvPr>
            <p:ph idx="1"/>
          </p:nvPr>
        </p:nvSpPr>
        <p:spPr>
          <a:xfrm>
            <a:off x="6411684" y="2198914"/>
            <a:ext cx="5127172" cy="3670180"/>
          </a:xfrm>
        </p:spPr>
        <p:txBody>
          <a:bodyPr>
            <a:normAutofit/>
          </a:bodyPr>
          <a:lstStyle/>
          <a:p>
            <a:r>
              <a:rPr lang="en-US" b="1"/>
              <a:t>Positioning</a:t>
            </a:r>
            <a:r>
              <a:rPr lang="en-IN"/>
              <a:t> the end effector in the 3D space requires three DOF, either obtained from rotations or displacements</a:t>
            </a:r>
          </a:p>
          <a:p>
            <a:r>
              <a:rPr lang="en-IN" b="1"/>
              <a:t>Orientation</a:t>
            </a:r>
            <a:r>
              <a:rPr lang="en-IN"/>
              <a:t> of the end effector in the 3D space requires three additional DOF to produce the three rotations.</a:t>
            </a:r>
            <a:endParaRPr lang="en-US"/>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026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0CB4-DFC9-48CC-B7ED-5F56248E1381}"/>
              </a:ext>
            </a:extLst>
          </p:cNvPr>
          <p:cNvSpPr>
            <a:spLocks noGrp="1"/>
          </p:cNvSpPr>
          <p:nvPr>
            <p:ph type="title"/>
          </p:nvPr>
        </p:nvSpPr>
        <p:spPr/>
        <p:txBody>
          <a:bodyPr>
            <a:normAutofit/>
          </a:bodyPr>
          <a:lstStyle/>
          <a:p>
            <a:r>
              <a:rPr lang="en-US" sz="4400" dirty="0"/>
              <a:t>Example 2: 4-bar Closed Chain Mechanism</a:t>
            </a:r>
            <a:endParaRPr lang="en-IN"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FE57B-9BA5-49E0-968F-DA8791D35186}"/>
                  </a:ext>
                </a:extLst>
              </p:cNvPr>
              <p:cNvSpPr>
                <a:spLocks noGrp="1"/>
              </p:cNvSpPr>
              <p:nvPr>
                <p:ph idx="1"/>
              </p:nvPr>
            </p:nvSpPr>
            <p:spPr/>
            <p:txBody>
              <a:bodyPr/>
              <a:lstStyle/>
              <a:p>
                <a14:m>
                  <m:oMath xmlns:m="http://schemas.openxmlformats.org/officeDocument/2006/math">
                    <m:r>
                      <a:rPr lang="en-US" sz="2000" b="0" i="1" smtClean="0">
                        <a:latin typeface="Cambria Math" panose="02040503050406030204" pitchFamily="18" charset="0"/>
                      </a:rPr>
                      <m:t>𝐷𝑂𝐹</m:t>
                    </m:r>
                    <m:r>
                      <a:rPr lang="en-US" sz="2000" b="0" i="1" smtClean="0">
                        <a:latin typeface="Cambria Math" panose="02040503050406030204" pitchFamily="18" charset="0"/>
                      </a:rPr>
                      <m:t>=</m:t>
                    </m:r>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𝑁</m:t>
                        </m:r>
                        <m:r>
                          <a:rPr lang="en-US" sz="2000" b="0" i="1" smtClean="0">
                            <a:latin typeface="Cambria Math" panose="02040503050406030204" pitchFamily="18" charset="0"/>
                          </a:rPr>
                          <m:t>−1−</m:t>
                        </m:r>
                        <m:r>
                          <a:rPr lang="en-US" sz="2000" b="0" i="1" smtClean="0">
                            <a:latin typeface="Cambria Math" panose="02040503050406030204" pitchFamily="18" charset="0"/>
                          </a:rPr>
                          <m:t>𝐽</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𝑗</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e>
                    </m:nary>
                  </m:oMath>
                </a14:m>
                <a:endParaRPr lang="en-IN" dirty="0"/>
              </a:p>
              <a:p>
                <a:endParaRPr lang="en-IN" dirty="0"/>
              </a:p>
              <a:p>
                <a:endParaRPr lang="en-IN" dirty="0"/>
              </a:p>
              <a:p>
                <a:r>
                  <a:rPr lang="en-IN" dirty="0"/>
                  <a:t>m= 3</a:t>
                </a:r>
              </a:p>
              <a:p>
                <a:r>
                  <a:rPr lang="en-IN" dirty="0"/>
                  <a:t>N= 4</a:t>
                </a:r>
              </a:p>
              <a:p>
                <a:r>
                  <a:rPr lang="en-IN" dirty="0"/>
                  <a:t>J= 4</a:t>
                </a:r>
              </a:p>
              <a:p>
                <a:r>
                  <a:rPr lang="en-IN" dirty="0"/>
                  <a:t>fi = 4</a:t>
                </a:r>
              </a:p>
              <a:p>
                <a:r>
                  <a:rPr lang="en-IN" dirty="0"/>
                  <a:t>DOF= 1</a:t>
                </a:r>
              </a:p>
              <a:p>
                <a:endParaRPr lang="en-IN" dirty="0"/>
              </a:p>
            </p:txBody>
          </p:sp>
        </mc:Choice>
        <mc:Fallback xmlns="">
          <p:sp>
            <p:nvSpPr>
              <p:cNvPr id="3" name="Content Placeholder 2">
                <a:extLst>
                  <a:ext uri="{FF2B5EF4-FFF2-40B4-BE49-F238E27FC236}">
                    <a16:creationId xmlns:a16="http://schemas.microsoft.com/office/drawing/2014/main" id="{5B0FE57B-9BA5-49E0-968F-DA8791D35186}"/>
                  </a:ext>
                </a:extLst>
              </p:cNvPr>
              <p:cNvSpPr>
                <a:spLocks noGrp="1" noRot="1" noChangeAspect="1" noMove="1" noResize="1" noEditPoints="1" noAdjustHandles="1" noChangeArrowheads="1" noChangeShapeType="1" noTextEdit="1"/>
              </p:cNvSpPr>
              <p:nvPr>
                <p:ph idx="1"/>
              </p:nvPr>
            </p:nvSpPr>
            <p:spPr>
              <a:blipFill>
                <a:blip r:embed="rId2"/>
                <a:stretch>
                  <a:fillRect l="-1515" t="-11818"/>
                </a:stretch>
              </a:blipFill>
            </p:spPr>
            <p:txBody>
              <a:bodyPr/>
              <a:lstStyle/>
              <a:p>
                <a:r>
                  <a:rPr lang="en-IN">
                    <a:noFill/>
                  </a:rPr>
                  <a:t> </a:t>
                </a:r>
              </a:p>
            </p:txBody>
          </p:sp>
        </mc:Fallback>
      </mc:AlternateContent>
      <p:pic>
        <p:nvPicPr>
          <p:cNvPr id="7" name="Picture 6" descr="A picture containing text, person, player&#10;&#10;Description automatically generated">
            <a:extLst>
              <a:ext uri="{FF2B5EF4-FFF2-40B4-BE49-F238E27FC236}">
                <a16:creationId xmlns:a16="http://schemas.microsoft.com/office/drawing/2014/main" id="{57C138B6-2676-437C-9993-DFCB298A3B04}"/>
              </a:ext>
            </a:extLst>
          </p:cNvPr>
          <p:cNvPicPr>
            <a:picLocks noChangeAspect="1"/>
          </p:cNvPicPr>
          <p:nvPr/>
        </p:nvPicPr>
        <p:blipFill rotWithShape="1">
          <a:blip r:embed="rId3"/>
          <a:srcRect l="69556" t="18910" b="59925"/>
          <a:stretch/>
        </p:blipFill>
        <p:spPr>
          <a:xfrm>
            <a:off x="3366716" y="4526711"/>
            <a:ext cx="3711677" cy="1450757"/>
          </a:xfrm>
          <a:prstGeom prst="rect">
            <a:avLst/>
          </a:prstGeom>
        </p:spPr>
      </p:pic>
      <p:pic>
        <p:nvPicPr>
          <p:cNvPr id="8" name="Picture 7" descr="A picture containing text, person, player&#10;&#10;Description automatically generated">
            <a:extLst>
              <a:ext uri="{FF2B5EF4-FFF2-40B4-BE49-F238E27FC236}">
                <a16:creationId xmlns:a16="http://schemas.microsoft.com/office/drawing/2014/main" id="{8256F694-4C58-42CA-BF60-7932C9654E98}"/>
              </a:ext>
            </a:extLst>
          </p:cNvPr>
          <p:cNvPicPr>
            <a:picLocks noChangeAspect="1"/>
          </p:cNvPicPr>
          <p:nvPr/>
        </p:nvPicPr>
        <p:blipFill rotWithShape="1">
          <a:blip r:embed="rId3"/>
          <a:srcRect l="69556" t="51972"/>
          <a:stretch/>
        </p:blipFill>
        <p:spPr>
          <a:xfrm>
            <a:off x="7444003" y="2685335"/>
            <a:ext cx="3711677" cy="3292133"/>
          </a:xfrm>
          <a:prstGeom prst="rect">
            <a:avLst/>
          </a:prstGeom>
        </p:spPr>
      </p:pic>
    </p:spTree>
    <p:extLst>
      <p:ext uri="{BB962C8B-B14F-4D97-AF65-F5344CB8AC3E}">
        <p14:creationId xmlns:p14="http://schemas.microsoft.com/office/powerpoint/2010/main" val="1489598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061F-211B-49FA-ACBA-134AA5A3C3D3}"/>
              </a:ext>
            </a:extLst>
          </p:cNvPr>
          <p:cNvSpPr>
            <a:spLocks noGrp="1"/>
          </p:cNvSpPr>
          <p:nvPr>
            <p:ph type="title"/>
          </p:nvPr>
        </p:nvSpPr>
        <p:spPr/>
        <p:txBody>
          <a:bodyPr/>
          <a:lstStyle/>
          <a:p>
            <a:r>
              <a:rPr lang="en-IN" dirty="0"/>
              <a:t>Robot Geometry</a:t>
            </a:r>
          </a:p>
        </p:txBody>
      </p:sp>
      <p:sp>
        <p:nvSpPr>
          <p:cNvPr id="3" name="Content Placeholder 2">
            <a:extLst>
              <a:ext uri="{FF2B5EF4-FFF2-40B4-BE49-F238E27FC236}">
                <a16:creationId xmlns:a16="http://schemas.microsoft.com/office/drawing/2014/main" id="{37E97F10-2B92-42B3-ABEC-E0DF8E4BEE2F}"/>
              </a:ext>
            </a:extLst>
          </p:cNvPr>
          <p:cNvSpPr>
            <a:spLocks noGrp="1"/>
          </p:cNvSpPr>
          <p:nvPr>
            <p:ph idx="1"/>
          </p:nvPr>
        </p:nvSpPr>
        <p:spPr>
          <a:xfrm>
            <a:off x="1097280" y="1845734"/>
            <a:ext cx="10058400" cy="4023360"/>
          </a:xfrm>
        </p:spPr>
        <p:txBody>
          <a:bodyPr>
            <a:normAutofit fontScale="92500"/>
          </a:bodyPr>
          <a:lstStyle/>
          <a:p>
            <a:r>
              <a:rPr lang="en-US" sz="2400" dirty="0"/>
              <a:t>Robot architecture is the combination and disposition of the different kind of joints that configure the robot kinematical chain. There are two different robot Geometry Serial Geometry and Parallel Geometry: </a:t>
            </a:r>
          </a:p>
          <a:p>
            <a:r>
              <a:rPr lang="en-US" sz="2400" dirty="0"/>
              <a:t>■ Five common body-and-arm configurations for Serial Geometry industrial robots are: </a:t>
            </a:r>
          </a:p>
          <a:p>
            <a:pPr lvl="1"/>
            <a:r>
              <a:rPr lang="en-US" sz="2000" dirty="0"/>
              <a:t>Polar coordinate body-and-arm assembly </a:t>
            </a:r>
          </a:p>
          <a:p>
            <a:pPr lvl="1"/>
            <a:r>
              <a:rPr lang="en-US" sz="2000" dirty="0"/>
              <a:t>Cylindrical body-and-arm assembly </a:t>
            </a:r>
          </a:p>
          <a:p>
            <a:pPr lvl="1"/>
            <a:r>
              <a:rPr lang="en-US" sz="2000" dirty="0"/>
              <a:t>Cartesian coordinate body-and-arm assembly </a:t>
            </a:r>
          </a:p>
          <a:p>
            <a:pPr lvl="1"/>
            <a:r>
              <a:rPr lang="en-US" sz="2000" dirty="0"/>
              <a:t>Jointed-arm body-and-arm assembly </a:t>
            </a:r>
          </a:p>
          <a:p>
            <a:pPr lvl="1"/>
            <a:r>
              <a:rPr lang="en-US" sz="2000" dirty="0"/>
              <a:t>Selective Compliance Assembly Robot Arm (SCARA) </a:t>
            </a:r>
          </a:p>
          <a:p>
            <a:r>
              <a:rPr lang="en-US" sz="2400" dirty="0"/>
              <a:t>■ Function of body-and-arm assembly is to position an end effector (e.g., gripper, tool) in space</a:t>
            </a:r>
            <a:endParaRPr lang="en-IN" sz="2400" dirty="0"/>
          </a:p>
        </p:txBody>
      </p:sp>
    </p:spTree>
    <p:extLst>
      <p:ext uri="{BB962C8B-B14F-4D97-AF65-F5344CB8AC3E}">
        <p14:creationId xmlns:p14="http://schemas.microsoft.com/office/powerpoint/2010/main" val="83267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7E808-45D8-4AD0-BE71-7995FBFECB25}"/>
              </a:ext>
            </a:extLst>
          </p:cNvPr>
          <p:cNvSpPr>
            <a:spLocks noGrp="1"/>
          </p:cNvSpPr>
          <p:nvPr>
            <p:ph type="title"/>
          </p:nvPr>
        </p:nvSpPr>
        <p:spPr>
          <a:xfrm>
            <a:off x="5144679" y="634946"/>
            <a:ext cx="6405063" cy="1450757"/>
          </a:xfrm>
        </p:spPr>
        <p:txBody>
          <a:bodyPr>
            <a:normAutofit/>
          </a:bodyPr>
          <a:lstStyle/>
          <a:p>
            <a:r>
              <a:rPr lang="en-US"/>
              <a:t>Polar Body and Arm Assembly</a:t>
            </a:r>
            <a:endParaRPr lang="en-IN"/>
          </a:p>
        </p:txBody>
      </p:sp>
      <p:pic>
        <p:nvPicPr>
          <p:cNvPr id="7" name="Picture 6">
            <a:extLst>
              <a:ext uri="{FF2B5EF4-FFF2-40B4-BE49-F238E27FC236}">
                <a16:creationId xmlns:a16="http://schemas.microsoft.com/office/drawing/2014/main" id="{CE8FAEEA-4BC3-412D-A490-0515ADE6D12E}"/>
              </a:ext>
            </a:extLst>
          </p:cNvPr>
          <p:cNvPicPr>
            <a:picLocks noChangeAspect="1"/>
          </p:cNvPicPr>
          <p:nvPr/>
        </p:nvPicPr>
        <p:blipFill rotWithShape="1">
          <a:blip r:embed="rId2"/>
          <a:srcRect l="18462" t="30554" r="46808" b="16086"/>
          <a:stretch/>
        </p:blipFill>
        <p:spPr>
          <a:xfrm>
            <a:off x="1139786" y="3429000"/>
            <a:ext cx="2865108" cy="2476136"/>
          </a:xfrm>
          <a:prstGeom prst="rect">
            <a:avLst/>
          </a:prstGeom>
        </p:spPr>
      </p:pic>
      <p:cxnSp>
        <p:nvCxnSpPr>
          <p:cNvPr id="52" name="Straight Connector 5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8C5024C-45B5-4D52-95AF-D9A894605D5D}"/>
              </a:ext>
            </a:extLst>
          </p:cNvPr>
          <p:cNvPicPr>
            <a:picLocks noChangeAspect="1"/>
          </p:cNvPicPr>
          <p:nvPr/>
        </p:nvPicPr>
        <p:blipFill rotWithShape="1">
          <a:blip r:embed="rId3"/>
          <a:srcRect l="44192" t="26903" r="19461" b="22448"/>
          <a:stretch/>
        </p:blipFill>
        <p:spPr>
          <a:xfrm>
            <a:off x="1139786" y="596901"/>
            <a:ext cx="3158999" cy="2476136"/>
          </a:xfrm>
          <a:prstGeom prst="rect">
            <a:avLst/>
          </a:prstGeom>
        </p:spPr>
      </p:pic>
      <p:sp>
        <p:nvSpPr>
          <p:cNvPr id="3" name="Content Placeholder 2">
            <a:extLst>
              <a:ext uri="{FF2B5EF4-FFF2-40B4-BE49-F238E27FC236}">
                <a16:creationId xmlns:a16="http://schemas.microsoft.com/office/drawing/2014/main" id="{4162128B-B440-476D-BD77-FEFD43D52017}"/>
              </a:ext>
            </a:extLst>
          </p:cNvPr>
          <p:cNvSpPr>
            <a:spLocks noGrp="1"/>
          </p:cNvSpPr>
          <p:nvPr>
            <p:ph idx="1"/>
          </p:nvPr>
        </p:nvSpPr>
        <p:spPr>
          <a:xfrm>
            <a:off x="5144679" y="2198913"/>
            <a:ext cx="6405063" cy="4068425"/>
          </a:xfrm>
        </p:spPr>
        <p:txBody>
          <a:bodyPr>
            <a:normAutofit/>
          </a:bodyPr>
          <a:lstStyle/>
          <a:p>
            <a:pPr>
              <a:buFont typeface="Arial" panose="020B0604020202020204" pitchFamily="34" charset="0"/>
              <a:buChar char="•"/>
            </a:pPr>
            <a:r>
              <a:rPr lang="en-US" dirty="0"/>
              <a:t> Notation: RRP</a:t>
            </a:r>
          </a:p>
          <a:p>
            <a:pPr>
              <a:buFont typeface="Arial" panose="020B0604020202020204" pitchFamily="34" charset="0"/>
              <a:buChar char="•"/>
            </a:pPr>
            <a:r>
              <a:rPr lang="en-US" dirty="0"/>
              <a:t> Consists of a sliding arm (P joint) actuated relative to the body, which can rotate about both a vertical axis (R joint) and horizontal axis (R joint)</a:t>
            </a:r>
          </a:p>
          <a:p>
            <a:pPr>
              <a:buFont typeface="Arial" panose="020B0604020202020204" pitchFamily="34" charset="0"/>
              <a:buChar char="•"/>
            </a:pPr>
            <a:r>
              <a:rPr lang="en-IN" dirty="0"/>
              <a:t> </a:t>
            </a:r>
            <a:r>
              <a:rPr lang="en-IN" b="1" dirty="0"/>
              <a:t>Advantages: </a:t>
            </a:r>
          </a:p>
          <a:p>
            <a:pPr marL="635508" lvl="1" indent="-342900"/>
            <a:r>
              <a:rPr lang="en-US" sz="2000" dirty="0"/>
              <a:t>Large reach from a central support</a:t>
            </a:r>
          </a:p>
          <a:p>
            <a:pPr marL="635508" lvl="1" indent="-342900"/>
            <a:r>
              <a:rPr lang="en-US" sz="2000" dirty="0"/>
              <a:t>It can bend to reach objects on the floor</a:t>
            </a:r>
          </a:p>
          <a:p>
            <a:pPr marL="635508" lvl="1" indent="-342900"/>
            <a:r>
              <a:rPr lang="en-US" sz="2000" dirty="0"/>
              <a:t>Motors 1 and 2 close to the base</a:t>
            </a:r>
          </a:p>
          <a:p>
            <a:pPr>
              <a:buFont typeface="Arial" panose="020B0604020202020204" pitchFamily="34" charset="0"/>
              <a:buChar char="•"/>
            </a:pPr>
            <a:r>
              <a:rPr lang="en-US" dirty="0"/>
              <a:t> </a:t>
            </a:r>
            <a:r>
              <a:rPr lang="en-US" b="1" dirty="0"/>
              <a:t>Disadvantages:</a:t>
            </a:r>
          </a:p>
          <a:p>
            <a:pPr lvl="1"/>
            <a:r>
              <a:rPr lang="en-US" sz="2000" dirty="0"/>
              <a:t>  Complex kinematics model</a:t>
            </a:r>
          </a:p>
          <a:p>
            <a:pPr lvl="1"/>
            <a:r>
              <a:rPr lang="en-US" sz="2000" dirty="0"/>
              <a:t>  Difficult to visualize </a:t>
            </a:r>
          </a:p>
          <a:p>
            <a:pPr marL="342900" indent="-342900"/>
            <a:endParaRPr lang="en-IN" sz="1500" dirty="0"/>
          </a:p>
        </p:txBody>
      </p:sp>
      <p:sp>
        <p:nvSpPr>
          <p:cNvPr id="54" name="Rectangle 5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4968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7E808-45D8-4AD0-BE71-7995FBFECB25}"/>
              </a:ext>
            </a:extLst>
          </p:cNvPr>
          <p:cNvSpPr>
            <a:spLocks noGrp="1"/>
          </p:cNvSpPr>
          <p:nvPr>
            <p:ph type="title"/>
          </p:nvPr>
        </p:nvSpPr>
        <p:spPr>
          <a:xfrm>
            <a:off x="5144679" y="634946"/>
            <a:ext cx="6405063" cy="1450757"/>
          </a:xfrm>
        </p:spPr>
        <p:txBody>
          <a:bodyPr>
            <a:normAutofit/>
          </a:bodyPr>
          <a:lstStyle/>
          <a:p>
            <a:r>
              <a:rPr lang="en-US"/>
              <a:t>Cylindrical Body and Arm Assembly</a:t>
            </a:r>
            <a:endParaRPr lang="en-IN"/>
          </a:p>
        </p:txBody>
      </p:sp>
      <p:pic>
        <p:nvPicPr>
          <p:cNvPr id="6" name="Picture 5" descr="Diagram&#10;&#10;Description automatically generated with medium confidence">
            <a:extLst>
              <a:ext uri="{FF2B5EF4-FFF2-40B4-BE49-F238E27FC236}">
                <a16:creationId xmlns:a16="http://schemas.microsoft.com/office/drawing/2014/main" id="{A23ED04D-9880-439F-AEEF-F0CEE3CA4B8D}"/>
              </a:ext>
            </a:extLst>
          </p:cNvPr>
          <p:cNvPicPr>
            <a:picLocks noChangeAspect="1"/>
          </p:cNvPicPr>
          <p:nvPr/>
        </p:nvPicPr>
        <p:blipFill rotWithShape="1">
          <a:blip r:embed="rId2"/>
          <a:srcRect l="58556" t="32600" r="20082" b="9658"/>
          <a:stretch/>
        </p:blipFill>
        <p:spPr>
          <a:xfrm>
            <a:off x="1829872" y="581098"/>
            <a:ext cx="1628551" cy="2476136"/>
          </a:xfrm>
          <a:prstGeom prst="rect">
            <a:avLst/>
          </a:prstGeom>
        </p:spPr>
      </p:pic>
      <p:cxnSp>
        <p:nvCxnSpPr>
          <p:cNvPr id="52" name="Straight Connector 5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diagram&#10;&#10;Description automatically generated">
            <a:extLst>
              <a:ext uri="{FF2B5EF4-FFF2-40B4-BE49-F238E27FC236}">
                <a16:creationId xmlns:a16="http://schemas.microsoft.com/office/drawing/2014/main" id="{2423BFC3-3B0D-4FA5-9338-2731072E6CCE}"/>
              </a:ext>
            </a:extLst>
          </p:cNvPr>
          <p:cNvPicPr>
            <a:picLocks noChangeAspect="1"/>
          </p:cNvPicPr>
          <p:nvPr/>
        </p:nvPicPr>
        <p:blipFill rotWithShape="1">
          <a:blip r:embed="rId3"/>
          <a:srcRect l="24355" t="32196" r="40967" b="18695"/>
          <a:stretch/>
        </p:blipFill>
        <p:spPr>
          <a:xfrm>
            <a:off x="1089918" y="3218101"/>
            <a:ext cx="3108457" cy="2476136"/>
          </a:xfrm>
          <a:prstGeom prst="rect">
            <a:avLst/>
          </a:prstGeom>
        </p:spPr>
      </p:pic>
      <p:sp>
        <p:nvSpPr>
          <p:cNvPr id="3" name="Content Placeholder 2">
            <a:extLst>
              <a:ext uri="{FF2B5EF4-FFF2-40B4-BE49-F238E27FC236}">
                <a16:creationId xmlns:a16="http://schemas.microsoft.com/office/drawing/2014/main" id="{4162128B-B440-476D-BD77-FEFD43D52017}"/>
              </a:ext>
            </a:extLst>
          </p:cNvPr>
          <p:cNvSpPr>
            <a:spLocks noGrp="1"/>
          </p:cNvSpPr>
          <p:nvPr>
            <p:ph idx="1"/>
          </p:nvPr>
        </p:nvSpPr>
        <p:spPr>
          <a:xfrm>
            <a:off x="5144679" y="2198913"/>
            <a:ext cx="6405063" cy="4024129"/>
          </a:xfrm>
        </p:spPr>
        <p:txBody>
          <a:bodyPr>
            <a:normAutofit fontScale="85000" lnSpcReduction="20000"/>
          </a:bodyPr>
          <a:lstStyle/>
          <a:p>
            <a:pPr>
              <a:buFont typeface="Arial" panose="020B0604020202020204" pitchFamily="34" charset="0"/>
              <a:buChar char="•"/>
            </a:pPr>
            <a:r>
              <a:rPr lang="en-US" sz="2300" dirty="0"/>
              <a:t> Notation: RPP</a:t>
            </a:r>
          </a:p>
          <a:p>
            <a:pPr>
              <a:buFont typeface="Arial" panose="020B0604020202020204" pitchFamily="34" charset="0"/>
              <a:buChar char="•"/>
            </a:pPr>
            <a:r>
              <a:rPr lang="en-US" sz="2300" dirty="0"/>
              <a:t> Consists of a vertical column, relative to which an arm assembly is moved up or down</a:t>
            </a:r>
          </a:p>
          <a:p>
            <a:pPr>
              <a:buFont typeface="Arial" panose="020B0604020202020204" pitchFamily="34" charset="0"/>
              <a:buChar char="•"/>
            </a:pPr>
            <a:r>
              <a:rPr lang="en-US" sz="2300" dirty="0"/>
              <a:t> The arm can be moved in or out relative to the column</a:t>
            </a:r>
          </a:p>
          <a:p>
            <a:pPr>
              <a:buFont typeface="Arial" panose="020B0604020202020204" pitchFamily="34" charset="0"/>
              <a:buChar char="•"/>
            </a:pPr>
            <a:r>
              <a:rPr lang="en-IN" sz="2300" dirty="0"/>
              <a:t> </a:t>
            </a:r>
            <a:r>
              <a:rPr lang="en-IN" sz="2300" b="1" dirty="0"/>
              <a:t>Advantages: </a:t>
            </a:r>
          </a:p>
          <a:p>
            <a:pPr lvl="1"/>
            <a:r>
              <a:rPr lang="en-US" sz="2300" dirty="0"/>
              <a:t>simple kinematical model</a:t>
            </a:r>
          </a:p>
          <a:p>
            <a:pPr lvl="1"/>
            <a:r>
              <a:rPr lang="en-US" sz="2300" dirty="0"/>
              <a:t>easy to display</a:t>
            </a:r>
          </a:p>
          <a:p>
            <a:pPr lvl="1"/>
            <a:r>
              <a:rPr lang="en-US" sz="2300" dirty="0"/>
              <a:t>good accessibility to cavities and open machines </a:t>
            </a:r>
          </a:p>
          <a:p>
            <a:pPr lvl="1"/>
            <a:r>
              <a:rPr lang="en-US" sz="2300" dirty="0"/>
              <a:t>large forces when using hydraulic actuators</a:t>
            </a:r>
          </a:p>
          <a:p>
            <a:pPr marL="91440" lvl="1" indent="-91440">
              <a:spcBef>
                <a:spcPts val="1200"/>
              </a:spcBef>
              <a:spcAft>
                <a:spcPts val="200"/>
              </a:spcAft>
              <a:buSzPct val="100000"/>
              <a:buFont typeface="Arial" panose="020B0604020202020204" pitchFamily="34" charset="0"/>
              <a:buChar char="•"/>
            </a:pPr>
            <a:r>
              <a:rPr lang="en-US" sz="2300" dirty="0"/>
              <a:t> </a:t>
            </a:r>
            <a:r>
              <a:rPr lang="en-US" sz="2300" b="1" dirty="0"/>
              <a:t>Limitations:</a:t>
            </a:r>
          </a:p>
          <a:p>
            <a:pPr lvl="1"/>
            <a:r>
              <a:rPr lang="en-US" sz="2300" dirty="0"/>
              <a:t>restricted working volume </a:t>
            </a:r>
          </a:p>
          <a:p>
            <a:pPr lvl="1"/>
            <a:r>
              <a:rPr lang="en-US" sz="2300" dirty="0"/>
              <a:t>requires guides protection (linear) </a:t>
            </a:r>
          </a:p>
          <a:p>
            <a:pPr marL="342900" indent="-342900"/>
            <a:endParaRPr lang="en-IN" sz="1300" dirty="0"/>
          </a:p>
        </p:txBody>
      </p:sp>
      <p:sp>
        <p:nvSpPr>
          <p:cNvPr id="54" name="Rectangle 5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9216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7E808-45D8-4AD0-BE71-7995FBFECB25}"/>
              </a:ext>
            </a:extLst>
          </p:cNvPr>
          <p:cNvSpPr>
            <a:spLocks noGrp="1"/>
          </p:cNvSpPr>
          <p:nvPr>
            <p:ph type="title"/>
          </p:nvPr>
        </p:nvSpPr>
        <p:spPr>
          <a:xfrm>
            <a:off x="5144679" y="634946"/>
            <a:ext cx="6405063" cy="1450757"/>
          </a:xfrm>
        </p:spPr>
        <p:txBody>
          <a:bodyPr>
            <a:normAutofit/>
          </a:bodyPr>
          <a:lstStyle/>
          <a:p>
            <a:r>
              <a:rPr lang="en-US" dirty="0"/>
              <a:t>Cartesian Coordinate Body and Arm Assembly</a:t>
            </a:r>
            <a:endParaRPr lang="en-IN" dirty="0"/>
          </a:p>
        </p:txBody>
      </p:sp>
      <p:cxnSp>
        <p:nvCxnSpPr>
          <p:cNvPr id="52" name="Straight Connector 5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62128B-B440-476D-BD77-FEFD43D52017}"/>
              </a:ext>
            </a:extLst>
          </p:cNvPr>
          <p:cNvSpPr>
            <a:spLocks noGrp="1"/>
          </p:cNvSpPr>
          <p:nvPr>
            <p:ph idx="1"/>
          </p:nvPr>
        </p:nvSpPr>
        <p:spPr>
          <a:xfrm>
            <a:off x="5144679" y="2198913"/>
            <a:ext cx="6812859" cy="4024129"/>
          </a:xfrm>
        </p:spPr>
        <p:txBody>
          <a:bodyPr>
            <a:normAutofit fontScale="92500"/>
          </a:bodyPr>
          <a:lstStyle/>
          <a:p>
            <a:pPr>
              <a:buFont typeface="Arial" panose="020B0604020202020204" pitchFamily="34" charset="0"/>
              <a:buChar char="•"/>
            </a:pPr>
            <a:r>
              <a:rPr lang="en-US" sz="1800" dirty="0"/>
              <a:t> Notation: PPP</a:t>
            </a:r>
          </a:p>
          <a:p>
            <a:pPr>
              <a:buFont typeface="Arial" panose="020B0604020202020204" pitchFamily="34" charset="0"/>
              <a:buChar char="•"/>
            </a:pPr>
            <a:r>
              <a:rPr lang="en-US" sz="1800" dirty="0"/>
              <a:t> Consists of 3 sliding joints,  other names include rectilinear robot x, y and z</a:t>
            </a:r>
          </a:p>
          <a:p>
            <a:pPr>
              <a:buFont typeface="Arial" panose="020B0604020202020204" pitchFamily="34" charset="0"/>
              <a:buChar char="•"/>
            </a:pPr>
            <a:r>
              <a:rPr lang="en-IN" sz="1800" b="1" dirty="0"/>
              <a:t> Advantages: </a:t>
            </a:r>
          </a:p>
          <a:p>
            <a:pPr lvl="1"/>
            <a:r>
              <a:rPr lang="en-US" dirty="0"/>
              <a:t>linear movement in three dimensions with constant resolution</a:t>
            </a:r>
          </a:p>
          <a:p>
            <a:pPr lvl="1"/>
            <a:r>
              <a:rPr lang="en-US" dirty="0"/>
              <a:t>simple kinematical model, rigid structure and easy to display </a:t>
            </a:r>
          </a:p>
          <a:p>
            <a:pPr lvl="1"/>
            <a:r>
              <a:rPr lang="en-US" dirty="0"/>
              <a:t>possibility of using pneumatic actuators, which are cheap, in pick &amp; place operations.</a:t>
            </a:r>
          </a:p>
          <a:p>
            <a:pPr marL="91440" lvl="1" indent="-91440">
              <a:spcBef>
                <a:spcPts val="1200"/>
              </a:spcBef>
              <a:spcAft>
                <a:spcPts val="200"/>
              </a:spcAft>
              <a:buSzPct val="100000"/>
              <a:buFont typeface="Arial" panose="020B0604020202020204" pitchFamily="34" charset="0"/>
              <a:buChar char="•"/>
            </a:pPr>
            <a:r>
              <a:rPr lang="en-US" b="1" dirty="0"/>
              <a:t> Limitations:</a:t>
            </a:r>
          </a:p>
          <a:p>
            <a:pPr lvl="1"/>
            <a:r>
              <a:rPr lang="en-US" dirty="0"/>
              <a:t>requires a large working volume </a:t>
            </a:r>
          </a:p>
          <a:p>
            <a:pPr lvl="1"/>
            <a:r>
              <a:rPr lang="en-US" dirty="0"/>
              <a:t>the working volume is smaller than the robot volume (crane structure)</a:t>
            </a:r>
          </a:p>
          <a:p>
            <a:pPr lvl="1"/>
            <a:r>
              <a:rPr lang="en-US" dirty="0"/>
              <a:t>requires free area between the robot and the object to manipulate </a:t>
            </a:r>
          </a:p>
          <a:p>
            <a:pPr lvl="1"/>
            <a:r>
              <a:rPr lang="en-US" dirty="0"/>
              <a:t>guides protection</a:t>
            </a:r>
            <a:endParaRPr lang="en-IN" sz="1000" dirty="0"/>
          </a:p>
        </p:txBody>
      </p:sp>
      <p:sp>
        <p:nvSpPr>
          <p:cNvPr id="54" name="Rectangle 5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diagram&#10;&#10;Description automatically generated with medium confidence">
            <a:extLst>
              <a:ext uri="{FF2B5EF4-FFF2-40B4-BE49-F238E27FC236}">
                <a16:creationId xmlns:a16="http://schemas.microsoft.com/office/drawing/2014/main" id="{5BDDC9FA-A2C9-4DF1-BDF8-B98DDF3AAEB1}"/>
              </a:ext>
            </a:extLst>
          </p:cNvPr>
          <p:cNvPicPr>
            <a:picLocks noChangeAspect="1"/>
          </p:cNvPicPr>
          <p:nvPr/>
        </p:nvPicPr>
        <p:blipFill rotWithShape="1">
          <a:blip r:embed="rId2"/>
          <a:srcRect l="61936" t="30403" r="14113" b="8585"/>
          <a:stretch/>
        </p:blipFill>
        <p:spPr>
          <a:xfrm>
            <a:off x="1531683" y="139136"/>
            <a:ext cx="2044745" cy="2928375"/>
          </a:xfrm>
          <a:prstGeom prst="rect">
            <a:avLst/>
          </a:prstGeom>
        </p:spPr>
      </p:pic>
      <p:pic>
        <p:nvPicPr>
          <p:cNvPr id="6" name="Picture 5" descr="Diagram, engineering drawing&#10;&#10;Description automatically generated">
            <a:extLst>
              <a:ext uri="{FF2B5EF4-FFF2-40B4-BE49-F238E27FC236}">
                <a16:creationId xmlns:a16="http://schemas.microsoft.com/office/drawing/2014/main" id="{B31E75B0-5D67-476F-B65B-644DBC291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 y="3133995"/>
            <a:ext cx="3667125" cy="3031732"/>
          </a:xfrm>
          <a:prstGeom prst="rect">
            <a:avLst/>
          </a:prstGeom>
        </p:spPr>
      </p:pic>
    </p:spTree>
    <p:extLst>
      <p:ext uri="{BB962C8B-B14F-4D97-AF65-F5344CB8AC3E}">
        <p14:creationId xmlns:p14="http://schemas.microsoft.com/office/powerpoint/2010/main" val="2590745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7E808-45D8-4AD0-BE71-7995FBFECB25}"/>
              </a:ext>
            </a:extLst>
          </p:cNvPr>
          <p:cNvSpPr>
            <a:spLocks noGrp="1"/>
          </p:cNvSpPr>
          <p:nvPr>
            <p:ph type="title"/>
          </p:nvPr>
        </p:nvSpPr>
        <p:spPr>
          <a:xfrm>
            <a:off x="5144679" y="634946"/>
            <a:ext cx="6405063" cy="1450757"/>
          </a:xfrm>
        </p:spPr>
        <p:txBody>
          <a:bodyPr>
            <a:normAutofit/>
          </a:bodyPr>
          <a:lstStyle/>
          <a:p>
            <a:r>
              <a:rPr lang="en-US" dirty="0"/>
              <a:t>Jointed Body and Arm Assembly</a:t>
            </a:r>
            <a:endParaRPr lang="en-IN" dirty="0"/>
          </a:p>
        </p:txBody>
      </p:sp>
      <p:cxnSp>
        <p:nvCxnSpPr>
          <p:cNvPr id="52" name="Straight Connector 5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62128B-B440-476D-BD77-FEFD43D52017}"/>
              </a:ext>
            </a:extLst>
          </p:cNvPr>
          <p:cNvSpPr>
            <a:spLocks noGrp="1"/>
          </p:cNvSpPr>
          <p:nvPr>
            <p:ph idx="1"/>
          </p:nvPr>
        </p:nvSpPr>
        <p:spPr>
          <a:xfrm>
            <a:off x="5144679" y="2198913"/>
            <a:ext cx="6812859" cy="4024129"/>
          </a:xfrm>
        </p:spPr>
        <p:txBody>
          <a:bodyPr>
            <a:normAutofit/>
          </a:bodyPr>
          <a:lstStyle/>
          <a:p>
            <a:pPr>
              <a:buFont typeface="Arial" panose="020B0604020202020204" pitchFamily="34" charset="0"/>
              <a:buChar char="•"/>
            </a:pPr>
            <a:r>
              <a:rPr lang="en-US" sz="1800" dirty="0"/>
              <a:t> Notation: RRR</a:t>
            </a:r>
          </a:p>
          <a:p>
            <a:pPr>
              <a:buFont typeface="Arial" panose="020B0604020202020204" pitchFamily="34" charset="0"/>
              <a:buChar char="•"/>
            </a:pPr>
            <a:r>
              <a:rPr lang="en-US" sz="1800" dirty="0"/>
              <a:t> General configuration of human arm. Has angular workspace.</a:t>
            </a:r>
          </a:p>
          <a:p>
            <a:pPr>
              <a:buFont typeface="Arial" panose="020B0604020202020204" pitchFamily="34" charset="0"/>
              <a:buChar char="•"/>
            </a:pPr>
            <a:r>
              <a:rPr lang="en-IN" sz="1800" b="1" dirty="0"/>
              <a:t> Advantages: </a:t>
            </a:r>
          </a:p>
          <a:p>
            <a:pPr lvl="1"/>
            <a:r>
              <a:rPr lang="en-US" dirty="0"/>
              <a:t>maximum flexibility </a:t>
            </a:r>
          </a:p>
          <a:p>
            <a:pPr lvl="1"/>
            <a:r>
              <a:rPr lang="en-US" dirty="0"/>
              <a:t>large working volume with respect to the robot size </a:t>
            </a:r>
          </a:p>
          <a:p>
            <a:pPr lvl="1"/>
            <a:r>
              <a:rPr lang="en-US" dirty="0"/>
              <a:t>joints easy to protect (angular)</a:t>
            </a:r>
          </a:p>
          <a:p>
            <a:pPr lvl="1"/>
            <a:r>
              <a:rPr lang="en-US" dirty="0"/>
              <a:t>can reach the upper and lower side of an object </a:t>
            </a:r>
          </a:p>
          <a:p>
            <a:pPr marL="91440" lvl="1" indent="-91440">
              <a:spcBef>
                <a:spcPts val="1200"/>
              </a:spcBef>
              <a:spcAft>
                <a:spcPts val="200"/>
              </a:spcAft>
              <a:buSzPct val="100000"/>
              <a:buFont typeface="Arial" panose="020B0604020202020204" pitchFamily="34" charset="0"/>
              <a:buChar char="•"/>
            </a:pPr>
            <a:r>
              <a:rPr lang="en-US" b="1" dirty="0"/>
              <a:t> Limitations:</a:t>
            </a:r>
          </a:p>
          <a:p>
            <a:pPr lvl="1"/>
            <a:r>
              <a:rPr lang="en-US" dirty="0"/>
              <a:t>complex kinematical model </a:t>
            </a:r>
          </a:p>
          <a:p>
            <a:pPr lvl="1"/>
            <a:r>
              <a:rPr lang="en-US" dirty="0"/>
              <a:t>linear movements are difficult </a:t>
            </a:r>
          </a:p>
          <a:p>
            <a:pPr lvl="1"/>
            <a:r>
              <a:rPr lang="en-US" dirty="0"/>
              <a:t>no rigid structure when stretched </a:t>
            </a:r>
            <a:endParaRPr lang="en-IN" sz="1000" dirty="0"/>
          </a:p>
        </p:txBody>
      </p:sp>
      <p:sp>
        <p:nvSpPr>
          <p:cNvPr id="54" name="Rectangle 5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Diagram&#10;&#10;Description automatically generated with medium confidence">
            <a:extLst>
              <a:ext uri="{FF2B5EF4-FFF2-40B4-BE49-F238E27FC236}">
                <a16:creationId xmlns:a16="http://schemas.microsoft.com/office/drawing/2014/main" id="{9CC92E53-C014-4BAB-998C-F4BEFDAF09AD}"/>
              </a:ext>
            </a:extLst>
          </p:cNvPr>
          <p:cNvPicPr>
            <a:picLocks noChangeAspect="1"/>
          </p:cNvPicPr>
          <p:nvPr/>
        </p:nvPicPr>
        <p:blipFill rotWithShape="1">
          <a:blip r:embed="rId2"/>
          <a:srcRect l="44758" t="39666" r="21613" b="15898"/>
          <a:stretch/>
        </p:blipFill>
        <p:spPr>
          <a:xfrm>
            <a:off x="651510" y="457200"/>
            <a:ext cx="3652801" cy="2713703"/>
          </a:xfrm>
          <a:prstGeom prst="rect">
            <a:avLst/>
          </a:prstGeom>
        </p:spPr>
      </p:pic>
      <p:pic>
        <p:nvPicPr>
          <p:cNvPr id="8" name="Picture 7" descr="Diagram&#10;&#10;Description automatically generated">
            <a:extLst>
              <a:ext uri="{FF2B5EF4-FFF2-40B4-BE49-F238E27FC236}">
                <a16:creationId xmlns:a16="http://schemas.microsoft.com/office/drawing/2014/main" id="{6E134931-A474-420B-AAF4-0F467A408A74}"/>
              </a:ext>
            </a:extLst>
          </p:cNvPr>
          <p:cNvPicPr>
            <a:picLocks noChangeAspect="1"/>
          </p:cNvPicPr>
          <p:nvPr/>
        </p:nvPicPr>
        <p:blipFill rotWithShape="1">
          <a:blip r:embed="rId3"/>
          <a:srcRect l="30121" t="27085" r="31290" b="9239"/>
          <a:stretch/>
        </p:blipFill>
        <p:spPr>
          <a:xfrm>
            <a:off x="877707" y="3339163"/>
            <a:ext cx="2735646" cy="2537953"/>
          </a:xfrm>
          <a:prstGeom prst="rect">
            <a:avLst/>
          </a:prstGeom>
        </p:spPr>
      </p:pic>
    </p:spTree>
    <p:extLst>
      <p:ext uri="{BB962C8B-B14F-4D97-AF65-F5344CB8AC3E}">
        <p14:creationId xmlns:p14="http://schemas.microsoft.com/office/powerpoint/2010/main" val="376907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7E808-45D8-4AD0-BE71-7995FBFECB25}"/>
              </a:ext>
            </a:extLst>
          </p:cNvPr>
          <p:cNvSpPr>
            <a:spLocks noGrp="1"/>
          </p:cNvSpPr>
          <p:nvPr>
            <p:ph type="title"/>
          </p:nvPr>
        </p:nvSpPr>
        <p:spPr>
          <a:xfrm>
            <a:off x="5144679" y="634946"/>
            <a:ext cx="6405063" cy="1450757"/>
          </a:xfrm>
        </p:spPr>
        <p:txBody>
          <a:bodyPr>
            <a:normAutofit/>
          </a:bodyPr>
          <a:lstStyle/>
          <a:p>
            <a:r>
              <a:rPr lang="en-US" dirty="0"/>
              <a:t>SCARA</a:t>
            </a:r>
            <a:endParaRPr lang="en-IN" dirty="0"/>
          </a:p>
        </p:txBody>
      </p:sp>
      <p:cxnSp>
        <p:nvCxnSpPr>
          <p:cNvPr id="52" name="Straight Connector 5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62128B-B440-476D-BD77-FEFD43D52017}"/>
              </a:ext>
            </a:extLst>
          </p:cNvPr>
          <p:cNvSpPr>
            <a:spLocks noGrp="1"/>
          </p:cNvSpPr>
          <p:nvPr>
            <p:ph idx="1"/>
          </p:nvPr>
        </p:nvSpPr>
        <p:spPr>
          <a:xfrm>
            <a:off x="5144679" y="2198913"/>
            <a:ext cx="6812859" cy="4024129"/>
          </a:xfrm>
        </p:spPr>
        <p:txBody>
          <a:bodyPr>
            <a:normAutofit fontScale="92500"/>
          </a:bodyPr>
          <a:lstStyle/>
          <a:p>
            <a:pPr>
              <a:buFont typeface="Arial" panose="020B0604020202020204" pitchFamily="34" charset="0"/>
              <a:buChar char="•"/>
            </a:pPr>
            <a:r>
              <a:rPr lang="en-US" sz="2400" dirty="0"/>
              <a:t> Notation: RRP</a:t>
            </a:r>
          </a:p>
          <a:p>
            <a:pPr>
              <a:buFont typeface="Arial" panose="020B0604020202020204" pitchFamily="34" charset="0"/>
              <a:buChar char="•"/>
            </a:pPr>
            <a:r>
              <a:rPr lang="en-US" sz="2400" dirty="0"/>
              <a:t> SCARA stands for Selective Compliance Assembly Robot Arm Like jointed-arm robot except that vertical axes are used for shoulder and elbow joints to be compliant in horizontal direction for vertical insertion tasks</a:t>
            </a:r>
          </a:p>
          <a:p>
            <a:pPr>
              <a:buFont typeface="Arial" panose="020B0604020202020204" pitchFamily="34" charset="0"/>
              <a:buChar char="•"/>
            </a:pPr>
            <a:r>
              <a:rPr lang="en-IN" sz="2400" b="1" dirty="0"/>
              <a:t> Advantages: </a:t>
            </a:r>
          </a:p>
          <a:p>
            <a:pPr lvl="1"/>
            <a:r>
              <a:rPr lang="en-US" sz="2400" dirty="0"/>
              <a:t>High speed and precision</a:t>
            </a:r>
          </a:p>
          <a:p>
            <a:pPr marL="91440" lvl="1" indent="-91440">
              <a:spcBef>
                <a:spcPts val="1200"/>
              </a:spcBef>
              <a:spcAft>
                <a:spcPts val="200"/>
              </a:spcAft>
              <a:buSzPct val="100000"/>
              <a:buFont typeface="Arial" panose="020B0604020202020204" pitchFamily="34" charset="0"/>
              <a:buChar char="•"/>
            </a:pPr>
            <a:r>
              <a:rPr lang="en-US" sz="2400" b="1" dirty="0"/>
              <a:t> Limitations:</a:t>
            </a:r>
          </a:p>
          <a:p>
            <a:pPr lvl="1">
              <a:buSzPct val="100000"/>
            </a:pPr>
            <a:r>
              <a:rPr lang="en-US" sz="2400" dirty="0"/>
              <a:t>Only vertical axis</a:t>
            </a:r>
          </a:p>
          <a:p>
            <a:pPr marL="182880" lvl="2" indent="0">
              <a:spcBef>
                <a:spcPts val="1200"/>
              </a:spcBef>
              <a:spcAft>
                <a:spcPts val="200"/>
              </a:spcAft>
              <a:buSzPct val="100000"/>
              <a:buNone/>
            </a:pPr>
            <a:r>
              <a:rPr lang="en-US" sz="1800" b="1" dirty="0"/>
              <a:t>		</a:t>
            </a:r>
          </a:p>
        </p:txBody>
      </p:sp>
      <p:sp>
        <p:nvSpPr>
          <p:cNvPr id="54" name="Rectangle 5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10;&#10;Description automatically generated with medium confidence">
            <a:extLst>
              <a:ext uri="{FF2B5EF4-FFF2-40B4-BE49-F238E27FC236}">
                <a16:creationId xmlns:a16="http://schemas.microsoft.com/office/drawing/2014/main" id="{122F4444-AAC7-4791-9C16-37E7F29D0ACB}"/>
              </a:ext>
            </a:extLst>
          </p:cNvPr>
          <p:cNvPicPr>
            <a:picLocks noChangeAspect="1"/>
          </p:cNvPicPr>
          <p:nvPr/>
        </p:nvPicPr>
        <p:blipFill rotWithShape="1">
          <a:blip r:embed="rId2"/>
          <a:srcRect l="58065" t="25364" r="13992" b="23428"/>
          <a:stretch/>
        </p:blipFill>
        <p:spPr>
          <a:xfrm>
            <a:off x="890322" y="457200"/>
            <a:ext cx="2737781" cy="2820736"/>
          </a:xfrm>
          <a:prstGeom prst="rect">
            <a:avLst/>
          </a:prstGeom>
        </p:spPr>
      </p:pic>
      <p:pic>
        <p:nvPicPr>
          <p:cNvPr id="9" name="Picture 8" descr="Diagram&#10;&#10;Description automatically generated">
            <a:extLst>
              <a:ext uri="{FF2B5EF4-FFF2-40B4-BE49-F238E27FC236}">
                <a16:creationId xmlns:a16="http://schemas.microsoft.com/office/drawing/2014/main" id="{2335F84B-4809-4B7D-8608-4562FF0475BF}"/>
              </a:ext>
            </a:extLst>
          </p:cNvPr>
          <p:cNvPicPr>
            <a:picLocks noChangeAspect="1"/>
          </p:cNvPicPr>
          <p:nvPr/>
        </p:nvPicPr>
        <p:blipFill rotWithShape="1">
          <a:blip r:embed="rId3"/>
          <a:srcRect l="28500" t="27325" r="22580" b="13969"/>
          <a:stretch/>
        </p:blipFill>
        <p:spPr>
          <a:xfrm>
            <a:off x="446249" y="3366365"/>
            <a:ext cx="4180673" cy="2820736"/>
          </a:xfrm>
          <a:prstGeom prst="rect">
            <a:avLst/>
          </a:prstGeom>
        </p:spPr>
      </p:pic>
    </p:spTree>
    <p:extLst>
      <p:ext uri="{BB962C8B-B14F-4D97-AF65-F5344CB8AC3E}">
        <p14:creationId xmlns:p14="http://schemas.microsoft.com/office/powerpoint/2010/main" val="2999879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4BC5-6D9C-47B4-9383-2A96EB1C4E27}"/>
              </a:ext>
            </a:extLst>
          </p:cNvPr>
          <p:cNvSpPr>
            <a:spLocks noGrp="1"/>
          </p:cNvSpPr>
          <p:nvPr>
            <p:ph type="title"/>
          </p:nvPr>
        </p:nvSpPr>
        <p:spPr/>
        <p:txBody>
          <a:bodyPr>
            <a:normAutofit/>
          </a:bodyPr>
          <a:lstStyle/>
          <a:p>
            <a:r>
              <a:rPr lang="en-US" sz="4400"/>
              <a:t>Robot work envelopes based on major axes</a:t>
            </a:r>
            <a:endParaRPr lang="en-IN" sz="4400" dirty="0"/>
          </a:p>
        </p:txBody>
      </p:sp>
      <p:sp>
        <p:nvSpPr>
          <p:cNvPr id="3" name="Content Placeholder 2">
            <a:extLst>
              <a:ext uri="{FF2B5EF4-FFF2-40B4-BE49-F238E27FC236}">
                <a16:creationId xmlns:a16="http://schemas.microsoft.com/office/drawing/2014/main" id="{B41CBC5F-F5D2-4B9A-8224-7112D11B39FE}"/>
              </a:ext>
            </a:extLst>
          </p:cNvPr>
          <p:cNvSpPr>
            <a:spLocks noGrp="1"/>
          </p:cNvSpPr>
          <p:nvPr>
            <p:ph idx="1"/>
          </p:nvPr>
        </p:nvSpPr>
        <p:spPr/>
        <p:txBody>
          <a:bodyPr/>
          <a:lstStyle/>
          <a:p>
            <a:endParaRPr lang="en-IN"/>
          </a:p>
        </p:txBody>
      </p:sp>
      <p:pic>
        <p:nvPicPr>
          <p:cNvPr id="5" name="Picture 4" descr="Table&#10;&#10;Description automatically generated">
            <a:extLst>
              <a:ext uri="{FF2B5EF4-FFF2-40B4-BE49-F238E27FC236}">
                <a16:creationId xmlns:a16="http://schemas.microsoft.com/office/drawing/2014/main" id="{45E7EB2F-D77B-41FA-8F9C-787969A83D45}"/>
              </a:ext>
            </a:extLst>
          </p:cNvPr>
          <p:cNvPicPr>
            <a:picLocks noChangeAspect="1"/>
          </p:cNvPicPr>
          <p:nvPr/>
        </p:nvPicPr>
        <p:blipFill rotWithShape="1">
          <a:blip r:embed="rId2"/>
          <a:srcRect l="12479" t="33595" r="20494" b="23215"/>
          <a:stretch/>
        </p:blipFill>
        <p:spPr>
          <a:xfrm>
            <a:off x="1097280" y="2225157"/>
            <a:ext cx="10058401" cy="3643937"/>
          </a:xfrm>
          <a:prstGeom prst="rect">
            <a:avLst/>
          </a:prstGeom>
        </p:spPr>
      </p:pic>
    </p:spTree>
    <p:extLst>
      <p:ext uri="{BB962C8B-B14F-4D97-AF65-F5344CB8AC3E}">
        <p14:creationId xmlns:p14="http://schemas.microsoft.com/office/powerpoint/2010/main" val="3859314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C6CE-5B22-42A4-8139-27D0C731BFD3}"/>
              </a:ext>
            </a:extLst>
          </p:cNvPr>
          <p:cNvSpPr>
            <a:spLocks noGrp="1"/>
          </p:cNvSpPr>
          <p:nvPr>
            <p:ph type="title"/>
          </p:nvPr>
        </p:nvSpPr>
        <p:spPr/>
        <p:txBody>
          <a:bodyPr/>
          <a:lstStyle/>
          <a:p>
            <a:r>
              <a:rPr lang="en-US" dirty="0"/>
              <a:t>Kinematic Structure</a:t>
            </a:r>
            <a:endParaRPr lang="en-IN" dirty="0"/>
          </a:p>
        </p:txBody>
      </p:sp>
      <p:pic>
        <p:nvPicPr>
          <p:cNvPr id="5" name="Content Placeholder 4" descr="Diagram&#10;&#10;Description automatically generated">
            <a:extLst>
              <a:ext uri="{FF2B5EF4-FFF2-40B4-BE49-F238E27FC236}">
                <a16:creationId xmlns:a16="http://schemas.microsoft.com/office/drawing/2014/main" id="{5C276B77-009B-4706-ACB4-6045ABCE39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665"/>
          <a:stretch/>
        </p:blipFill>
        <p:spPr>
          <a:xfrm>
            <a:off x="1551428" y="2000249"/>
            <a:ext cx="9089143" cy="3851633"/>
          </a:xfrm>
        </p:spPr>
      </p:pic>
    </p:spTree>
    <p:extLst>
      <p:ext uri="{BB962C8B-B14F-4D97-AF65-F5344CB8AC3E}">
        <p14:creationId xmlns:p14="http://schemas.microsoft.com/office/powerpoint/2010/main" val="1377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4704-9BE3-47FF-BC84-3E16415DE5AF}"/>
              </a:ext>
            </a:extLst>
          </p:cNvPr>
          <p:cNvSpPr>
            <a:spLocks noGrp="1"/>
          </p:cNvSpPr>
          <p:nvPr>
            <p:ph type="title"/>
          </p:nvPr>
        </p:nvSpPr>
        <p:spPr/>
        <p:txBody>
          <a:bodyPr/>
          <a:lstStyle/>
          <a:p>
            <a:r>
              <a:rPr lang="en-US" dirty="0"/>
              <a:t>Precision in Robot Configuration</a:t>
            </a:r>
            <a:endParaRPr lang="en-IN" dirty="0"/>
          </a:p>
        </p:txBody>
      </p:sp>
      <p:graphicFrame>
        <p:nvGraphicFramePr>
          <p:cNvPr id="7" name="Table 7">
            <a:extLst>
              <a:ext uri="{FF2B5EF4-FFF2-40B4-BE49-F238E27FC236}">
                <a16:creationId xmlns:a16="http://schemas.microsoft.com/office/drawing/2014/main" id="{4C71E0BF-B4A6-48F4-8A60-FF7DFBD5C2CA}"/>
              </a:ext>
            </a:extLst>
          </p:cNvPr>
          <p:cNvGraphicFramePr>
            <a:graphicFrameLocks noGrp="1"/>
          </p:cNvGraphicFramePr>
          <p:nvPr>
            <p:ph idx="1"/>
            <p:extLst>
              <p:ext uri="{D42A27DB-BD31-4B8C-83A1-F6EECF244321}">
                <p14:modId xmlns:p14="http://schemas.microsoft.com/office/powerpoint/2010/main" val="1542480007"/>
              </p:ext>
            </p:extLst>
          </p:nvPr>
        </p:nvGraphicFramePr>
        <p:xfrm>
          <a:off x="1096963" y="1846262"/>
          <a:ext cx="7399336" cy="4014528"/>
        </p:xfrm>
        <a:graphic>
          <a:graphicData uri="http://schemas.openxmlformats.org/drawingml/2006/table">
            <a:tbl>
              <a:tblPr firstRow="1" bandRow="1">
                <a:tableStyleId>{5C22544A-7EE6-4342-B048-85BDC9FD1C3A}</a:tableStyleId>
              </a:tblPr>
              <a:tblGrid>
                <a:gridCol w="1878545">
                  <a:extLst>
                    <a:ext uri="{9D8B030D-6E8A-4147-A177-3AD203B41FA5}">
                      <a16:colId xmlns:a16="http://schemas.microsoft.com/office/drawing/2014/main" val="2043512186"/>
                    </a:ext>
                  </a:extLst>
                </a:gridCol>
                <a:gridCol w="2687981">
                  <a:extLst>
                    <a:ext uri="{9D8B030D-6E8A-4147-A177-3AD203B41FA5}">
                      <a16:colId xmlns:a16="http://schemas.microsoft.com/office/drawing/2014/main" val="2502803509"/>
                    </a:ext>
                  </a:extLst>
                </a:gridCol>
                <a:gridCol w="2832810">
                  <a:extLst>
                    <a:ext uri="{9D8B030D-6E8A-4147-A177-3AD203B41FA5}">
                      <a16:colId xmlns:a16="http://schemas.microsoft.com/office/drawing/2014/main" val="931734383"/>
                    </a:ext>
                  </a:extLst>
                </a:gridCol>
              </a:tblGrid>
              <a:tr h="759056">
                <a:tc>
                  <a:txBody>
                    <a:bodyPr/>
                    <a:lstStyle/>
                    <a:p>
                      <a:pPr algn="ctr"/>
                      <a:r>
                        <a:rPr lang="en-US" sz="2400" dirty="0"/>
                        <a:t>Robot Type</a:t>
                      </a:r>
                      <a:endParaRPr lang="en-IN" sz="2400" dirty="0"/>
                    </a:p>
                  </a:txBody>
                  <a:tcPr anchor="ctr"/>
                </a:tc>
                <a:tc>
                  <a:txBody>
                    <a:bodyPr/>
                    <a:lstStyle/>
                    <a:p>
                      <a:pPr algn="ctr"/>
                      <a:r>
                        <a:rPr lang="en-US" sz="2400" dirty="0"/>
                        <a:t>Horizontal Precision</a:t>
                      </a:r>
                      <a:endParaRPr lang="en-IN" sz="2400" dirty="0"/>
                    </a:p>
                  </a:txBody>
                  <a:tcPr anchor="ctr"/>
                </a:tc>
                <a:tc>
                  <a:txBody>
                    <a:bodyPr/>
                    <a:lstStyle/>
                    <a:p>
                      <a:pPr algn="ctr"/>
                      <a:r>
                        <a:rPr lang="en-US" sz="2400" dirty="0"/>
                        <a:t>Vertical  Precision</a:t>
                      </a:r>
                      <a:endParaRPr lang="en-IN" sz="2400" dirty="0"/>
                    </a:p>
                  </a:txBody>
                  <a:tcPr anchor="ctr"/>
                </a:tc>
                <a:extLst>
                  <a:ext uri="{0D108BD9-81ED-4DB2-BD59-A6C34878D82A}">
                    <a16:rowId xmlns:a16="http://schemas.microsoft.com/office/drawing/2014/main" val="2997539734"/>
                  </a:ext>
                </a:extLst>
              </a:tr>
              <a:tr h="416257">
                <a:tc>
                  <a:txBody>
                    <a:bodyPr/>
                    <a:lstStyle/>
                    <a:p>
                      <a:pPr algn="ctr"/>
                      <a:r>
                        <a:rPr lang="en-US" sz="2400" dirty="0"/>
                        <a:t>Cartesian</a:t>
                      </a:r>
                      <a:endParaRPr lang="en-IN" sz="2400" dirty="0"/>
                    </a:p>
                  </a:txBody>
                  <a:tcPr anchor="ctr"/>
                </a:tc>
                <a:tc>
                  <a:txBody>
                    <a:bodyPr/>
                    <a:lstStyle/>
                    <a:p>
                      <a:pPr algn="ctr"/>
                      <a:r>
                        <a:rPr lang="en-US" sz="2400" dirty="0"/>
                        <a:t>Uniform</a:t>
                      </a:r>
                      <a:endParaRPr lang="en-IN" sz="2400" dirty="0"/>
                    </a:p>
                  </a:txBody>
                  <a:tcPr anchor="ctr"/>
                </a:tc>
                <a:tc>
                  <a:txBody>
                    <a:bodyPr/>
                    <a:lstStyle/>
                    <a:p>
                      <a:pPr algn="ctr"/>
                      <a:r>
                        <a:rPr lang="en-US" sz="2400" dirty="0"/>
                        <a:t>Uniform</a:t>
                      </a:r>
                      <a:endParaRPr lang="en-IN" sz="2400" dirty="0"/>
                    </a:p>
                  </a:txBody>
                  <a:tcPr anchor="ctr"/>
                </a:tc>
                <a:extLst>
                  <a:ext uri="{0D108BD9-81ED-4DB2-BD59-A6C34878D82A}">
                    <a16:rowId xmlns:a16="http://schemas.microsoft.com/office/drawing/2014/main" val="3365526714"/>
                  </a:ext>
                </a:extLst>
              </a:tr>
              <a:tr h="759056">
                <a:tc>
                  <a:txBody>
                    <a:bodyPr/>
                    <a:lstStyle/>
                    <a:p>
                      <a:pPr algn="ctr"/>
                      <a:r>
                        <a:rPr lang="en-US" sz="2400" dirty="0"/>
                        <a:t>Cylindrical</a:t>
                      </a:r>
                      <a:endParaRPr lang="en-IN" sz="2400" dirty="0"/>
                    </a:p>
                  </a:txBody>
                  <a:tcPr anchor="ctr"/>
                </a:tc>
                <a:tc>
                  <a:txBody>
                    <a:bodyPr/>
                    <a:lstStyle/>
                    <a:p>
                      <a:pPr algn="ctr"/>
                      <a:r>
                        <a:rPr lang="en-US" sz="2400" dirty="0"/>
                        <a:t>Decreases radially</a:t>
                      </a:r>
                      <a:endParaRPr lang="en-IN" sz="2400" dirty="0"/>
                    </a:p>
                  </a:txBody>
                  <a:tcPr anchor="ctr"/>
                </a:tc>
                <a:tc>
                  <a:txBody>
                    <a:bodyPr/>
                    <a:lstStyle/>
                    <a:p>
                      <a:pPr algn="ctr"/>
                      <a:r>
                        <a:rPr lang="en-US" sz="2400" dirty="0"/>
                        <a:t>Uniform</a:t>
                      </a:r>
                      <a:endParaRPr lang="en-IN" sz="2400" dirty="0"/>
                    </a:p>
                  </a:txBody>
                  <a:tcPr anchor="ctr"/>
                </a:tc>
                <a:extLst>
                  <a:ext uri="{0D108BD9-81ED-4DB2-BD59-A6C34878D82A}">
                    <a16:rowId xmlns:a16="http://schemas.microsoft.com/office/drawing/2014/main" val="453101897"/>
                  </a:ext>
                </a:extLst>
              </a:tr>
              <a:tr h="759056">
                <a:tc>
                  <a:txBody>
                    <a:bodyPr/>
                    <a:lstStyle/>
                    <a:p>
                      <a:pPr algn="ctr"/>
                      <a:r>
                        <a:rPr lang="en-US" sz="2400" dirty="0"/>
                        <a:t>Spherical</a:t>
                      </a:r>
                      <a:endParaRPr lang="en-IN" sz="2400" dirty="0"/>
                    </a:p>
                  </a:txBody>
                  <a:tcPr anchor="ctr"/>
                </a:tc>
                <a:tc>
                  <a:txBody>
                    <a:bodyPr/>
                    <a:lstStyle/>
                    <a:p>
                      <a:pPr algn="ctr"/>
                      <a:r>
                        <a:rPr lang="en-US" sz="2400" dirty="0"/>
                        <a:t>Decreases radially</a:t>
                      </a:r>
                      <a:endParaRPr lang="en-IN" sz="2400" dirty="0"/>
                    </a:p>
                  </a:txBody>
                  <a:tcPr anchor="ctr"/>
                </a:tc>
                <a:tc>
                  <a:txBody>
                    <a:bodyPr/>
                    <a:lstStyle/>
                    <a:p>
                      <a:pPr algn="ctr"/>
                      <a:r>
                        <a:rPr lang="en-US" sz="2400" dirty="0"/>
                        <a:t>Decreases radially</a:t>
                      </a:r>
                      <a:endParaRPr lang="en-IN" sz="2400" dirty="0"/>
                    </a:p>
                  </a:txBody>
                  <a:tcPr anchor="ctr"/>
                </a:tc>
                <a:extLst>
                  <a:ext uri="{0D108BD9-81ED-4DB2-BD59-A6C34878D82A}">
                    <a16:rowId xmlns:a16="http://schemas.microsoft.com/office/drawing/2014/main" val="2789235834"/>
                  </a:ext>
                </a:extLst>
              </a:tr>
              <a:tr h="416257">
                <a:tc>
                  <a:txBody>
                    <a:bodyPr/>
                    <a:lstStyle/>
                    <a:p>
                      <a:pPr algn="ctr"/>
                      <a:r>
                        <a:rPr lang="en-US" sz="2400" dirty="0"/>
                        <a:t>SCARA</a:t>
                      </a:r>
                      <a:endParaRPr lang="en-IN" sz="2400" dirty="0"/>
                    </a:p>
                  </a:txBody>
                  <a:tcPr anchor="ctr"/>
                </a:tc>
                <a:tc>
                  <a:txBody>
                    <a:bodyPr/>
                    <a:lstStyle/>
                    <a:p>
                      <a:pPr algn="ctr"/>
                      <a:r>
                        <a:rPr lang="en-US" sz="2400" dirty="0"/>
                        <a:t>Varies</a:t>
                      </a:r>
                      <a:endParaRPr lang="en-IN" sz="2400" dirty="0"/>
                    </a:p>
                  </a:txBody>
                  <a:tcPr anchor="ctr"/>
                </a:tc>
                <a:tc>
                  <a:txBody>
                    <a:bodyPr/>
                    <a:lstStyle/>
                    <a:p>
                      <a:pPr algn="ctr"/>
                      <a:r>
                        <a:rPr lang="en-US" sz="2400" dirty="0"/>
                        <a:t>Uniform</a:t>
                      </a:r>
                      <a:endParaRPr lang="en-IN" sz="2400" dirty="0"/>
                    </a:p>
                  </a:txBody>
                  <a:tcPr anchor="ctr"/>
                </a:tc>
                <a:extLst>
                  <a:ext uri="{0D108BD9-81ED-4DB2-BD59-A6C34878D82A}">
                    <a16:rowId xmlns:a16="http://schemas.microsoft.com/office/drawing/2014/main" val="1095096926"/>
                  </a:ext>
                </a:extLst>
              </a:tr>
              <a:tr h="759056">
                <a:tc>
                  <a:txBody>
                    <a:bodyPr/>
                    <a:lstStyle/>
                    <a:p>
                      <a:pPr algn="ctr"/>
                      <a:r>
                        <a:rPr lang="en-US" sz="2400" dirty="0"/>
                        <a:t>Articulated</a:t>
                      </a:r>
                      <a:endParaRPr lang="en-IN" sz="2400" dirty="0"/>
                    </a:p>
                  </a:txBody>
                  <a:tcPr anchor="ctr"/>
                </a:tc>
                <a:tc>
                  <a:txBody>
                    <a:bodyPr/>
                    <a:lstStyle/>
                    <a:p>
                      <a:pPr algn="ctr"/>
                      <a:r>
                        <a:rPr lang="en-US" sz="2400" dirty="0"/>
                        <a:t>Varies</a:t>
                      </a:r>
                      <a:endParaRPr lang="en-IN" sz="2400" dirty="0"/>
                    </a:p>
                  </a:txBody>
                  <a:tcPr anchor="ctr"/>
                </a:tc>
                <a:tc>
                  <a:txBody>
                    <a:bodyPr/>
                    <a:lstStyle/>
                    <a:p>
                      <a:pPr algn="ctr"/>
                      <a:r>
                        <a:rPr lang="en-US" sz="2400" dirty="0"/>
                        <a:t>Varies</a:t>
                      </a:r>
                      <a:endParaRPr lang="en-IN" sz="2400" dirty="0"/>
                    </a:p>
                  </a:txBody>
                  <a:tcPr anchor="ctr"/>
                </a:tc>
                <a:extLst>
                  <a:ext uri="{0D108BD9-81ED-4DB2-BD59-A6C34878D82A}">
                    <a16:rowId xmlns:a16="http://schemas.microsoft.com/office/drawing/2014/main" val="1845996306"/>
                  </a:ext>
                </a:extLst>
              </a:tr>
            </a:tbl>
          </a:graphicData>
        </a:graphic>
      </p:graphicFrame>
      <p:pic>
        <p:nvPicPr>
          <p:cNvPr id="9" name="Picture 8" descr="Chart&#10;&#10;Description automatically generated with low confidence">
            <a:extLst>
              <a:ext uri="{FF2B5EF4-FFF2-40B4-BE49-F238E27FC236}">
                <a16:creationId xmlns:a16="http://schemas.microsoft.com/office/drawing/2014/main" id="{F9707AFE-BFED-4FD6-9EFA-70D748BD6FAD}"/>
              </a:ext>
            </a:extLst>
          </p:cNvPr>
          <p:cNvPicPr>
            <a:picLocks noChangeAspect="1"/>
          </p:cNvPicPr>
          <p:nvPr/>
        </p:nvPicPr>
        <p:blipFill rotWithShape="1">
          <a:blip r:embed="rId2"/>
          <a:srcRect l="32187" t="21931" r="45781" b="15817"/>
          <a:stretch/>
        </p:blipFill>
        <p:spPr>
          <a:xfrm>
            <a:off x="8749045" y="1941873"/>
            <a:ext cx="2406635" cy="3823306"/>
          </a:xfrm>
          <a:prstGeom prst="rect">
            <a:avLst/>
          </a:prstGeom>
        </p:spPr>
      </p:pic>
    </p:spTree>
    <p:extLst>
      <p:ext uri="{BB962C8B-B14F-4D97-AF65-F5344CB8AC3E}">
        <p14:creationId xmlns:p14="http://schemas.microsoft.com/office/powerpoint/2010/main" val="100473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B81-3CE9-417C-82B1-4B9AF7532EC6}"/>
              </a:ext>
            </a:extLst>
          </p:cNvPr>
          <p:cNvSpPr>
            <a:spLocks noGrp="1"/>
          </p:cNvSpPr>
          <p:nvPr>
            <p:ph type="title"/>
          </p:nvPr>
        </p:nvSpPr>
        <p:spPr/>
        <p:txBody>
          <a:bodyPr/>
          <a:lstStyle/>
          <a:p>
            <a:r>
              <a:rPr lang="en-US"/>
              <a:t>Robot anatomy</a:t>
            </a:r>
            <a:endParaRPr lang="en-IN" dirty="0"/>
          </a:p>
        </p:txBody>
      </p:sp>
      <p:graphicFrame>
        <p:nvGraphicFramePr>
          <p:cNvPr id="9" name="Content Placeholder 2">
            <a:extLst>
              <a:ext uri="{FF2B5EF4-FFF2-40B4-BE49-F238E27FC236}">
                <a16:creationId xmlns:a16="http://schemas.microsoft.com/office/drawing/2014/main" id="{177484F7-F359-4DBE-AD18-715FC3940A5F}"/>
              </a:ext>
            </a:extLst>
          </p:cNvPr>
          <p:cNvGraphicFramePr>
            <a:graphicFrameLocks noGrp="1"/>
          </p:cNvGraphicFramePr>
          <p:nvPr>
            <p:ph idx="1"/>
          </p:nvPr>
        </p:nvGraphicFramePr>
        <p:xfrm>
          <a:off x="1097280" y="1845734"/>
          <a:ext cx="6409649" cy="433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10;&#10;Description automatically generated">
            <a:extLst>
              <a:ext uri="{FF2B5EF4-FFF2-40B4-BE49-F238E27FC236}">
                <a16:creationId xmlns:a16="http://schemas.microsoft.com/office/drawing/2014/main" id="{04E6D49B-6D1E-4FD9-9831-372EFA145642}"/>
              </a:ext>
            </a:extLst>
          </p:cNvPr>
          <p:cNvPicPr>
            <a:picLocks noChangeAspect="1"/>
          </p:cNvPicPr>
          <p:nvPr/>
        </p:nvPicPr>
        <p:blipFill rotWithShape="1">
          <a:blip r:embed="rId7"/>
          <a:srcRect l="56008" t="26903" r="16170" b="12670"/>
          <a:stretch/>
        </p:blipFill>
        <p:spPr>
          <a:xfrm>
            <a:off x="7706088" y="1011981"/>
            <a:ext cx="3670817" cy="4482416"/>
          </a:xfrm>
          <a:prstGeom prst="rect">
            <a:avLst/>
          </a:prstGeom>
        </p:spPr>
      </p:pic>
    </p:spTree>
    <p:extLst>
      <p:ext uri="{BB962C8B-B14F-4D97-AF65-F5344CB8AC3E}">
        <p14:creationId xmlns:p14="http://schemas.microsoft.com/office/powerpoint/2010/main" val="110383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36D83-74A3-41A4-9E42-20BCF8D18C94}"/>
              </a:ext>
            </a:extLst>
          </p:cNvPr>
          <p:cNvSpPr>
            <a:spLocks noGrp="1"/>
          </p:cNvSpPr>
          <p:nvPr>
            <p:ph type="title"/>
          </p:nvPr>
        </p:nvSpPr>
        <p:spPr>
          <a:xfrm>
            <a:off x="6411685" y="634946"/>
            <a:ext cx="5127171" cy="1450757"/>
          </a:xfrm>
        </p:spPr>
        <p:txBody>
          <a:bodyPr>
            <a:normAutofit/>
          </a:bodyPr>
          <a:lstStyle/>
          <a:p>
            <a:r>
              <a:rPr lang="en-US"/>
              <a:t>Wrist Configuration</a:t>
            </a:r>
            <a:endParaRPr lang="en-IN" dirty="0"/>
          </a:p>
        </p:txBody>
      </p:sp>
      <p:pic>
        <p:nvPicPr>
          <p:cNvPr id="5" name="Picture 4" descr="Text&#10;&#10;Description automatically generated">
            <a:extLst>
              <a:ext uri="{FF2B5EF4-FFF2-40B4-BE49-F238E27FC236}">
                <a16:creationId xmlns:a16="http://schemas.microsoft.com/office/drawing/2014/main" id="{02684586-2BC1-4875-9BCA-F19741B43A77}"/>
              </a:ext>
            </a:extLst>
          </p:cNvPr>
          <p:cNvPicPr>
            <a:picLocks noChangeAspect="1"/>
          </p:cNvPicPr>
          <p:nvPr/>
        </p:nvPicPr>
        <p:blipFill rotWithShape="1">
          <a:blip r:embed="rId2"/>
          <a:srcRect l="32177" t="37843" r="31532" b="27732"/>
          <a:stretch/>
        </p:blipFill>
        <p:spPr>
          <a:xfrm>
            <a:off x="643192" y="1735710"/>
            <a:ext cx="5451627" cy="3066539"/>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C0B42A-21A8-4872-BDBA-879F45803200}"/>
              </a:ext>
            </a:extLst>
          </p:cNvPr>
          <p:cNvSpPr>
            <a:spLocks noGrp="1"/>
          </p:cNvSpPr>
          <p:nvPr>
            <p:ph idx="1"/>
          </p:nvPr>
        </p:nvSpPr>
        <p:spPr>
          <a:xfrm>
            <a:off x="6411684" y="2198914"/>
            <a:ext cx="5127172" cy="3670180"/>
          </a:xfrm>
        </p:spPr>
        <p:txBody>
          <a:bodyPr>
            <a:normAutofit/>
          </a:bodyPr>
          <a:lstStyle/>
          <a:p>
            <a:pPr marL="0" indent="0">
              <a:buNone/>
            </a:pPr>
            <a:r>
              <a:rPr lang="en-US" dirty="0"/>
              <a:t>Wrist assembly is attached to end-of-arm </a:t>
            </a:r>
          </a:p>
          <a:p>
            <a:pPr marL="0" indent="0">
              <a:buNone/>
            </a:pPr>
            <a:r>
              <a:rPr lang="en-US" dirty="0"/>
              <a:t>End effector is attached to wrist assembly </a:t>
            </a:r>
          </a:p>
          <a:p>
            <a:pPr marL="0" indent="0">
              <a:buNone/>
            </a:pPr>
            <a:r>
              <a:rPr lang="en-US" dirty="0"/>
              <a:t>Function of wrist assembly is to orient end effector </a:t>
            </a:r>
          </a:p>
          <a:p>
            <a:pPr marL="0" lvl="1" indent="0">
              <a:spcBef>
                <a:spcPts val="1200"/>
              </a:spcBef>
              <a:spcAft>
                <a:spcPts val="200"/>
              </a:spcAft>
              <a:buSzPct val="100000"/>
              <a:buNone/>
            </a:pPr>
            <a:r>
              <a:rPr lang="en-US" dirty="0"/>
              <a:t>Body-and-arm determines global position of end effector</a:t>
            </a:r>
          </a:p>
          <a:p>
            <a:pPr marL="0" lvl="1" indent="0">
              <a:spcBef>
                <a:spcPts val="1200"/>
              </a:spcBef>
              <a:spcAft>
                <a:spcPts val="200"/>
              </a:spcAft>
              <a:buSzPct val="100000"/>
              <a:buNone/>
            </a:pPr>
            <a:r>
              <a:rPr lang="en-US" dirty="0"/>
              <a:t>Typical wrist has 2 or 3 DOF</a:t>
            </a:r>
          </a:p>
          <a:p>
            <a:pPr marL="0" lvl="1" indent="0">
              <a:spcBef>
                <a:spcPts val="1200"/>
              </a:spcBef>
              <a:spcAft>
                <a:spcPts val="200"/>
              </a:spcAft>
              <a:buSzPct val="100000"/>
              <a:buNone/>
            </a:pPr>
            <a:r>
              <a:rPr lang="en-US" dirty="0"/>
              <a:t>Notation : RRR</a:t>
            </a:r>
            <a:endParaRPr lang="en-IN"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003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B0B0-FD40-4BEC-BBE3-7DB933278EC4}"/>
              </a:ext>
            </a:extLst>
          </p:cNvPr>
          <p:cNvSpPr>
            <a:spLocks noGrp="1"/>
          </p:cNvSpPr>
          <p:nvPr>
            <p:ph type="title"/>
          </p:nvPr>
        </p:nvSpPr>
        <p:spPr/>
        <p:txBody>
          <a:bodyPr/>
          <a:lstStyle/>
          <a:p>
            <a:r>
              <a:rPr lang="en-US" dirty="0"/>
              <a:t>Parallel Geometry</a:t>
            </a:r>
            <a:endParaRPr lang="en-IN" dirty="0"/>
          </a:p>
        </p:txBody>
      </p:sp>
      <p:sp>
        <p:nvSpPr>
          <p:cNvPr id="3" name="Content Placeholder 2">
            <a:extLst>
              <a:ext uri="{FF2B5EF4-FFF2-40B4-BE49-F238E27FC236}">
                <a16:creationId xmlns:a16="http://schemas.microsoft.com/office/drawing/2014/main" id="{422D3283-F840-4594-A4F6-CF884D704A53}"/>
              </a:ext>
            </a:extLst>
          </p:cNvPr>
          <p:cNvSpPr>
            <a:spLocks noGrp="1"/>
          </p:cNvSpPr>
          <p:nvPr>
            <p:ph idx="1"/>
          </p:nvPr>
        </p:nvSpPr>
        <p:spPr/>
        <p:txBody>
          <a:bodyPr/>
          <a:lstStyle/>
          <a:p>
            <a:r>
              <a:rPr lang="en-US" dirty="0"/>
              <a:t>Serial manipulators usually have big workspaces with great dexterity. However, their load capacity is quite small. To overcome this problem, it is also possible to define geometries formed by connecting links in parallel.</a:t>
            </a:r>
            <a:endParaRPr lang="en-IN" dirty="0"/>
          </a:p>
        </p:txBody>
      </p:sp>
      <p:pic>
        <p:nvPicPr>
          <p:cNvPr id="5" name="Picture 4" descr="Diagram&#10;&#10;Description automatically generated with medium confidence">
            <a:extLst>
              <a:ext uri="{FF2B5EF4-FFF2-40B4-BE49-F238E27FC236}">
                <a16:creationId xmlns:a16="http://schemas.microsoft.com/office/drawing/2014/main" id="{CC4BA7BC-C3C0-4196-964D-3BF3CCCB32FF}"/>
              </a:ext>
            </a:extLst>
          </p:cNvPr>
          <p:cNvPicPr>
            <a:picLocks noChangeAspect="1"/>
          </p:cNvPicPr>
          <p:nvPr/>
        </p:nvPicPr>
        <p:blipFill rotWithShape="1">
          <a:blip r:embed="rId2"/>
          <a:srcRect l="34234" t="30313" r="33347" b="27300"/>
          <a:stretch/>
        </p:blipFill>
        <p:spPr>
          <a:xfrm>
            <a:off x="958643" y="3057287"/>
            <a:ext cx="4247534" cy="31222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771A4917-FD7F-4387-A77E-3F6CE5CF78D3}"/>
              </a:ext>
            </a:extLst>
          </p:cNvPr>
          <p:cNvPicPr>
            <a:picLocks noChangeAspect="1"/>
          </p:cNvPicPr>
          <p:nvPr/>
        </p:nvPicPr>
        <p:blipFill rotWithShape="1">
          <a:blip r:embed="rId3"/>
          <a:srcRect l="35806" t="32895" r="36008" b="43222"/>
          <a:stretch/>
        </p:blipFill>
        <p:spPr>
          <a:xfrm>
            <a:off x="5933767" y="3258996"/>
            <a:ext cx="5160953" cy="2458652"/>
          </a:xfrm>
          <a:prstGeom prst="rect">
            <a:avLst/>
          </a:prstGeom>
        </p:spPr>
      </p:pic>
    </p:spTree>
    <p:extLst>
      <p:ext uri="{BB962C8B-B14F-4D97-AF65-F5344CB8AC3E}">
        <p14:creationId xmlns:p14="http://schemas.microsoft.com/office/powerpoint/2010/main" val="4121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19929-E322-4242-A0D5-FC6BDBA7A3B3}"/>
              </a:ext>
            </a:extLst>
          </p:cNvPr>
          <p:cNvSpPr>
            <a:spLocks noGrp="1"/>
          </p:cNvSpPr>
          <p:nvPr>
            <p:ph type="title"/>
          </p:nvPr>
        </p:nvSpPr>
        <p:spPr/>
        <p:txBody>
          <a:bodyPr/>
          <a:lstStyle/>
          <a:p>
            <a:r>
              <a:rPr lang="en-US" dirty="0"/>
              <a:t>Stewart Platform</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CA6363-14BE-45F3-9699-ADAA6DE3E0D2}"/>
                  </a:ext>
                </a:extLst>
              </p:cNvPr>
              <p:cNvSpPr>
                <a:spLocks noGrp="1"/>
              </p:cNvSpPr>
              <p:nvPr>
                <p:ph idx="1"/>
              </p:nvPr>
            </p:nvSpPr>
            <p:spPr>
              <a:xfrm>
                <a:off x="1097280" y="1845734"/>
                <a:ext cx="6499274" cy="4023360"/>
              </a:xfrm>
            </p:spPr>
            <p:txBody>
              <a:bodyPr>
                <a:normAutofit fontScale="70000" lnSpcReduction="20000"/>
              </a:bodyPr>
              <a:lstStyle/>
              <a:p>
                <a:r>
                  <a:rPr lang="en-US" sz="3800" dirty="0"/>
                  <a:t>It has 6 links joining top and bottom platform. Each leg has two links, 1 universal joint, 1 prismatic joint, and a  spherical joint.</a:t>
                </a:r>
              </a:p>
              <a:p>
                <a14:m>
                  <m:oMath xmlns:m="http://schemas.openxmlformats.org/officeDocument/2006/math">
                    <m:r>
                      <a:rPr lang="en-US" sz="3400" b="0" i="1" smtClean="0">
                        <a:latin typeface="Cambria Math" panose="02040503050406030204" pitchFamily="18" charset="0"/>
                      </a:rPr>
                      <m:t>𝐷𝑂𝐹</m:t>
                    </m:r>
                    <m:r>
                      <a:rPr lang="en-US" sz="3400" b="0" i="1" smtClean="0">
                        <a:latin typeface="Cambria Math" panose="02040503050406030204" pitchFamily="18" charset="0"/>
                      </a:rPr>
                      <m:t>=</m:t>
                    </m:r>
                    <m:r>
                      <a:rPr lang="en-US" sz="3400" b="0" i="1" smtClean="0">
                        <a:latin typeface="Cambria Math" panose="02040503050406030204" pitchFamily="18" charset="0"/>
                      </a:rPr>
                      <m:t>𝑚</m:t>
                    </m:r>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𝑁</m:t>
                        </m:r>
                        <m:r>
                          <a:rPr lang="en-US" sz="3400" b="0" i="1" smtClean="0">
                            <a:latin typeface="Cambria Math" panose="02040503050406030204" pitchFamily="18" charset="0"/>
                          </a:rPr>
                          <m:t>−1−</m:t>
                        </m:r>
                        <m:r>
                          <a:rPr lang="en-US" sz="3400" b="0" i="1" smtClean="0">
                            <a:latin typeface="Cambria Math" panose="02040503050406030204" pitchFamily="18" charset="0"/>
                          </a:rPr>
                          <m:t>𝐽</m:t>
                        </m:r>
                      </m:e>
                    </m:d>
                    <m:r>
                      <a:rPr lang="en-US" sz="3400" b="0" i="1" smtClean="0">
                        <a:latin typeface="Cambria Math" panose="02040503050406030204" pitchFamily="18" charset="0"/>
                      </a:rPr>
                      <m:t>+ </m:t>
                    </m:r>
                    <m:nary>
                      <m:naryPr>
                        <m:chr m:val="∑"/>
                        <m:ctrlPr>
                          <a:rPr lang="en-US" sz="3400" b="0" i="1" smtClean="0">
                            <a:latin typeface="Cambria Math" panose="02040503050406030204" pitchFamily="18" charset="0"/>
                          </a:rPr>
                        </m:ctrlPr>
                      </m:naryPr>
                      <m:sub>
                        <m:r>
                          <m:rPr>
                            <m:brk m:alnAt="23"/>
                          </m:rPr>
                          <a:rPr lang="en-US" sz="3400" b="0" i="1" smtClean="0">
                            <a:latin typeface="Cambria Math" panose="02040503050406030204" pitchFamily="18" charset="0"/>
                          </a:rPr>
                          <m:t>𝑖</m:t>
                        </m:r>
                        <m:r>
                          <a:rPr lang="en-US" sz="3400" b="0" i="1" smtClean="0">
                            <a:latin typeface="Cambria Math" panose="02040503050406030204" pitchFamily="18" charset="0"/>
                          </a:rPr>
                          <m:t>=1</m:t>
                        </m:r>
                      </m:sub>
                      <m:sup>
                        <m:r>
                          <a:rPr lang="en-US" sz="3400" b="0" i="1" smtClean="0">
                            <a:latin typeface="Cambria Math" panose="02040503050406030204" pitchFamily="18" charset="0"/>
                          </a:rPr>
                          <m:t>𝑗</m:t>
                        </m:r>
                      </m:sup>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𝑓</m:t>
                            </m:r>
                          </m:e>
                          <m:sub>
                            <m:r>
                              <a:rPr lang="en-US" sz="3400" b="0" i="1" smtClean="0">
                                <a:latin typeface="Cambria Math" panose="02040503050406030204" pitchFamily="18" charset="0"/>
                              </a:rPr>
                              <m:t>𝑖</m:t>
                            </m:r>
                          </m:sub>
                        </m:sSub>
                      </m:e>
                    </m:nary>
                  </m:oMath>
                </a14:m>
                <a:endParaRPr lang="en-IN" sz="3400" dirty="0"/>
              </a:p>
              <a:p>
                <a:r>
                  <a:rPr lang="en-IN" sz="3400" dirty="0"/>
                  <a:t>m= </a:t>
                </a:r>
              </a:p>
              <a:p>
                <a:r>
                  <a:rPr lang="en-IN" sz="3400" dirty="0"/>
                  <a:t>N= </a:t>
                </a:r>
              </a:p>
              <a:p>
                <a:r>
                  <a:rPr lang="en-IN" sz="3400" dirty="0"/>
                  <a:t>J=</a:t>
                </a:r>
              </a:p>
              <a:p>
                <a:r>
                  <a:rPr lang="en-IN" sz="3400" dirty="0"/>
                  <a:t>fi=</a:t>
                </a:r>
              </a:p>
              <a:p>
                <a:r>
                  <a:rPr lang="en-IN" sz="3400" dirty="0"/>
                  <a:t>DOF=</a:t>
                </a:r>
              </a:p>
              <a:p>
                <a:endParaRPr lang="en-IN" dirty="0"/>
              </a:p>
            </p:txBody>
          </p:sp>
        </mc:Choice>
        <mc:Fallback xmlns="">
          <p:sp>
            <p:nvSpPr>
              <p:cNvPr id="3" name="Content Placeholder 2">
                <a:extLst>
                  <a:ext uri="{FF2B5EF4-FFF2-40B4-BE49-F238E27FC236}">
                    <a16:creationId xmlns:a16="http://schemas.microsoft.com/office/drawing/2014/main" id="{E5CA6363-14BE-45F3-9699-ADAA6DE3E0D2}"/>
                  </a:ext>
                </a:extLst>
              </p:cNvPr>
              <p:cNvSpPr>
                <a:spLocks noGrp="1" noRot="1" noChangeAspect="1" noMove="1" noResize="1" noEditPoints="1" noAdjustHandles="1" noChangeArrowheads="1" noChangeShapeType="1" noTextEdit="1"/>
              </p:cNvSpPr>
              <p:nvPr>
                <p:ph idx="1"/>
              </p:nvPr>
            </p:nvSpPr>
            <p:spPr>
              <a:xfrm>
                <a:off x="1097280" y="1845734"/>
                <a:ext cx="6499274" cy="4023360"/>
              </a:xfrm>
              <a:blipFill>
                <a:blip r:embed="rId2"/>
                <a:stretch>
                  <a:fillRect l="-1782" t="-4091" r="-3659"/>
                </a:stretch>
              </a:blipFill>
            </p:spPr>
            <p:txBody>
              <a:bodyPr/>
              <a:lstStyle/>
              <a:p>
                <a:r>
                  <a:rPr lang="en-IN">
                    <a:noFill/>
                  </a:rPr>
                  <a:t> </a:t>
                </a:r>
              </a:p>
            </p:txBody>
          </p:sp>
        </mc:Fallback>
      </mc:AlternateContent>
      <p:pic>
        <p:nvPicPr>
          <p:cNvPr id="5" name="Picture 4" descr="Text&#10;&#10;Description automatically generated">
            <a:extLst>
              <a:ext uri="{FF2B5EF4-FFF2-40B4-BE49-F238E27FC236}">
                <a16:creationId xmlns:a16="http://schemas.microsoft.com/office/drawing/2014/main" id="{28C088C0-EA50-4468-84B6-6DF94E169843}"/>
              </a:ext>
            </a:extLst>
          </p:cNvPr>
          <p:cNvPicPr>
            <a:picLocks noChangeAspect="1"/>
          </p:cNvPicPr>
          <p:nvPr/>
        </p:nvPicPr>
        <p:blipFill rotWithShape="1">
          <a:blip r:embed="rId3"/>
          <a:srcRect l="39314" t="38059" r="43145" b="21922"/>
          <a:stretch/>
        </p:blipFill>
        <p:spPr>
          <a:xfrm>
            <a:off x="8067367" y="2114331"/>
            <a:ext cx="2717709" cy="3486166"/>
          </a:xfrm>
          <a:prstGeom prst="rect">
            <a:avLst/>
          </a:prstGeom>
        </p:spPr>
      </p:pic>
    </p:spTree>
    <p:extLst>
      <p:ext uri="{BB962C8B-B14F-4D97-AF65-F5344CB8AC3E}">
        <p14:creationId xmlns:p14="http://schemas.microsoft.com/office/powerpoint/2010/main" val="3449465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19929-E322-4242-A0D5-FC6BDBA7A3B3}"/>
              </a:ext>
            </a:extLst>
          </p:cNvPr>
          <p:cNvSpPr>
            <a:spLocks noGrp="1"/>
          </p:cNvSpPr>
          <p:nvPr>
            <p:ph type="title"/>
          </p:nvPr>
        </p:nvSpPr>
        <p:spPr/>
        <p:txBody>
          <a:bodyPr/>
          <a:lstStyle/>
          <a:p>
            <a:r>
              <a:rPr lang="en-US" dirty="0"/>
              <a:t>Stewart Platform</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CA6363-14BE-45F3-9699-ADAA6DE3E0D2}"/>
                  </a:ext>
                </a:extLst>
              </p:cNvPr>
              <p:cNvSpPr>
                <a:spLocks noGrp="1"/>
              </p:cNvSpPr>
              <p:nvPr>
                <p:ph idx="1"/>
              </p:nvPr>
            </p:nvSpPr>
            <p:spPr>
              <a:xfrm>
                <a:off x="1097280" y="1845734"/>
                <a:ext cx="6499274" cy="4023360"/>
              </a:xfrm>
            </p:spPr>
            <p:txBody>
              <a:bodyPr>
                <a:normAutofit fontScale="70000" lnSpcReduction="20000"/>
              </a:bodyPr>
              <a:lstStyle/>
              <a:p>
                <a:r>
                  <a:rPr lang="en-US" sz="3800" dirty="0"/>
                  <a:t>It has 6 links joining top and bottom platform. Each leg has two links, 1 universal joint, 1 prismatic joint, and a  spherical joint.</a:t>
                </a:r>
              </a:p>
              <a:p>
                <a14:m>
                  <m:oMath xmlns:m="http://schemas.openxmlformats.org/officeDocument/2006/math">
                    <m:r>
                      <a:rPr lang="en-US" sz="3400" b="0" i="1" smtClean="0">
                        <a:latin typeface="Cambria Math" panose="02040503050406030204" pitchFamily="18" charset="0"/>
                      </a:rPr>
                      <m:t>𝐷𝑂𝐹</m:t>
                    </m:r>
                    <m:r>
                      <a:rPr lang="en-US" sz="3400" b="0" i="1" smtClean="0">
                        <a:latin typeface="Cambria Math" panose="02040503050406030204" pitchFamily="18" charset="0"/>
                      </a:rPr>
                      <m:t>=</m:t>
                    </m:r>
                    <m:r>
                      <a:rPr lang="en-US" sz="3400" b="0" i="1" smtClean="0">
                        <a:latin typeface="Cambria Math" panose="02040503050406030204" pitchFamily="18" charset="0"/>
                      </a:rPr>
                      <m:t>𝑚</m:t>
                    </m:r>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𝑁</m:t>
                        </m:r>
                        <m:r>
                          <a:rPr lang="en-US" sz="3400" b="0" i="1" smtClean="0">
                            <a:latin typeface="Cambria Math" panose="02040503050406030204" pitchFamily="18" charset="0"/>
                          </a:rPr>
                          <m:t>−1−</m:t>
                        </m:r>
                        <m:r>
                          <a:rPr lang="en-US" sz="3400" b="0" i="1" smtClean="0">
                            <a:latin typeface="Cambria Math" panose="02040503050406030204" pitchFamily="18" charset="0"/>
                          </a:rPr>
                          <m:t>𝐽</m:t>
                        </m:r>
                      </m:e>
                    </m:d>
                    <m:r>
                      <a:rPr lang="en-US" sz="3400" b="0" i="1" smtClean="0">
                        <a:latin typeface="Cambria Math" panose="02040503050406030204" pitchFamily="18" charset="0"/>
                      </a:rPr>
                      <m:t>+ </m:t>
                    </m:r>
                    <m:nary>
                      <m:naryPr>
                        <m:chr m:val="∑"/>
                        <m:ctrlPr>
                          <a:rPr lang="en-US" sz="3400" b="0" i="1" smtClean="0">
                            <a:latin typeface="Cambria Math" panose="02040503050406030204" pitchFamily="18" charset="0"/>
                          </a:rPr>
                        </m:ctrlPr>
                      </m:naryPr>
                      <m:sub>
                        <m:r>
                          <m:rPr>
                            <m:brk m:alnAt="23"/>
                          </m:rPr>
                          <a:rPr lang="en-US" sz="3400" b="0" i="1" smtClean="0">
                            <a:latin typeface="Cambria Math" panose="02040503050406030204" pitchFamily="18" charset="0"/>
                          </a:rPr>
                          <m:t>𝑖</m:t>
                        </m:r>
                        <m:r>
                          <a:rPr lang="en-US" sz="3400" b="0" i="1" smtClean="0">
                            <a:latin typeface="Cambria Math" panose="02040503050406030204" pitchFamily="18" charset="0"/>
                          </a:rPr>
                          <m:t>=1</m:t>
                        </m:r>
                      </m:sub>
                      <m:sup>
                        <m:r>
                          <a:rPr lang="en-US" sz="3400" b="0" i="1" smtClean="0">
                            <a:latin typeface="Cambria Math" panose="02040503050406030204" pitchFamily="18" charset="0"/>
                          </a:rPr>
                          <m:t>𝑗</m:t>
                        </m:r>
                      </m:sup>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𝑓</m:t>
                            </m:r>
                          </m:e>
                          <m:sub>
                            <m:r>
                              <a:rPr lang="en-US" sz="3400" b="0" i="1" smtClean="0">
                                <a:latin typeface="Cambria Math" panose="02040503050406030204" pitchFamily="18" charset="0"/>
                              </a:rPr>
                              <m:t>𝑖</m:t>
                            </m:r>
                          </m:sub>
                        </m:sSub>
                      </m:e>
                    </m:nary>
                  </m:oMath>
                </a14:m>
                <a:endParaRPr lang="en-IN" sz="3400" dirty="0"/>
              </a:p>
              <a:p>
                <a:r>
                  <a:rPr lang="en-IN" sz="3400" dirty="0"/>
                  <a:t>m= 6</a:t>
                </a:r>
              </a:p>
              <a:p>
                <a:r>
                  <a:rPr lang="en-IN" sz="3400" dirty="0"/>
                  <a:t>N= 14</a:t>
                </a:r>
              </a:p>
              <a:p>
                <a:r>
                  <a:rPr lang="en-IN" sz="3400" dirty="0"/>
                  <a:t>J= 18</a:t>
                </a:r>
              </a:p>
              <a:p>
                <a:r>
                  <a:rPr lang="en-IN" sz="3400" dirty="0"/>
                  <a:t>fi= 36</a:t>
                </a:r>
              </a:p>
              <a:p>
                <a:r>
                  <a:rPr lang="en-IN" sz="3400" dirty="0"/>
                  <a:t>DOF= 6</a:t>
                </a:r>
              </a:p>
              <a:p>
                <a:endParaRPr lang="en-IN" dirty="0"/>
              </a:p>
            </p:txBody>
          </p:sp>
        </mc:Choice>
        <mc:Fallback xmlns="">
          <p:sp>
            <p:nvSpPr>
              <p:cNvPr id="3" name="Content Placeholder 2">
                <a:extLst>
                  <a:ext uri="{FF2B5EF4-FFF2-40B4-BE49-F238E27FC236}">
                    <a16:creationId xmlns:a16="http://schemas.microsoft.com/office/drawing/2014/main" id="{E5CA6363-14BE-45F3-9699-ADAA6DE3E0D2}"/>
                  </a:ext>
                </a:extLst>
              </p:cNvPr>
              <p:cNvSpPr>
                <a:spLocks noGrp="1" noRot="1" noChangeAspect="1" noMove="1" noResize="1" noEditPoints="1" noAdjustHandles="1" noChangeArrowheads="1" noChangeShapeType="1" noTextEdit="1"/>
              </p:cNvSpPr>
              <p:nvPr>
                <p:ph idx="1"/>
              </p:nvPr>
            </p:nvSpPr>
            <p:spPr>
              <a:xfrm>
                <a:off x="1097280" y="1845734"/>
                <a:ext cx="6499274" cy="4023360"/>
              </a:xfrm>
              <a:blipFill>
                <a:blip r:embed="rId2"/>
                <a:stretch>
                  <a:fillRect l="-1782" t="-4091" r="-3659"/>
                </a:stretch>
              </a:blipFill>
            </p:spPr>
            <p:txBody>
              <a:bodyPr/>
              <a:lstStyle/>
              <a:p>
                <a:r>
                  <a:rPr lang="en-IN">
                    <a:noFill/>
                  </a:rPr>
                  <a:t> </a:t>
                </a:r>
              </a:p>
            </p:txBody>
          </p:sp>
        </mc:Fallback>
      </mc:AlternateContent>
      <p:pic>
        <p:nvPicPr>
          <p:cNvPr id="5" name="Picture 4" descr="Text&#10;&#10;Description automatically generated">
            <a:extLst>
              <a:ext uri="{FF2B5EF4-FFF2-40B4-BE49-F238E27FC236}">
                <a16:creationId xmlns:a16="http://schemas.microsoft.com/office/drawing/2014/main" id="{28C088C0-EA50-4468-84B6-6DF94E169843}"/>
              </a:ext>
            </a:extLst>
          </p:cNvPr>
          <p:cNvPicPr>
            <a:picLocks noChangeAspect="1"/>
          </p:cNvPicPr>
          <p:nvPr/>
        </p:nvPicPr>
        <p:blipFill rotWithShape="1">
          <a:blip r:embed="rId3"/>
          <a:srcRect l="39314" t="38059" r="43145" b="21922"/>
          <a:stretch/>
        </p:blipFill>
        <p:spPr>
          <a:xfrm>
            <a:off x="8067367" y="2114331"/>
            <a:ext cx="2717709" cy="3486166"/>
          </a:xfrm>
          <a:prstGeom prst="rect">
            <a:avLst/>
          </a:prstGeom>
        </p:spPr>
      </p:pic>
    </p:spTree>
    <p:extLst>
      <p:ext uri="{BB962C8B-B14F-4D97-AF65-F5344CB8AC3E}">
        <p14:creationId xmlns:p14="http://schemas.microsoft.com/office/powerpoint/2010/main" val="388404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DD5B-1736-4522-8A8F-2A7BDC06E999}"/>
              </a:ext>
            </a:extLst>
          </p:cNvPr>
          <p:cNvSpPr>
            <a:spLocks noGrp="1"/>
          </p:cNvSpPr>
          <p:nvPr>
            <p:ph type="title"/>
          </p:nvPr>
        </p:nvSpPr>
        <p:spPr/>
        <p:txBody>
          <a:bodyPr/>
          <a:lstStyle/>
          <a:p>
            <a:r>
              <a:rPr lang="en-US" dirty="0"/>
              <a:t>End Effectors</a:t>
            </a:r>
            <a:endParaRPr lang="en-IN" dirty="0"/>
          </a:p>
        </p:txBody>
      </p:sp>
      <p:sp>
        <p:nvSpPr>
          <p:cNvPr id="3" name="Content Placeholder 2">
            <a:extLst>
              <a:ext uri="{FF2B5EF4-FFF2-40B4-BE49-F238E27FC236}">
                <a16:creationId xmlns:a16="http://schemas.microsoft.com/office/drawing/2014/main" id="{F3AA6E47-41F8-428A-82AD-4AEB525A87C0}"/>
              </a:ext>
            </a:extLst>
          </p:cNvPr>
          <p:cNvSpPr>
            <a:spLocks noGrp="1"/>
          </p:cNvSpPr>
          <p:nvPr>
            <p:ph idx="1"/>
          </p:nvPr>
        </p:nvSpPr>
        <p:spPr/>
        <p:txBody>
          <a:bodyPr>
            <a:normAutofit/>
          </a:bodyPr>
          <a:lstStyle/>
          <a:p>
            <a:r>
              <a:rPr lang="en-US" sz="3200" b="1" dirty="0"/>
              <a:t>End Effector </a:t>
            </a:r>
            <a:r>
              <a:rPr lang="en-US" sz="3200" dirty="0"/>
              <a:t>is a special tooling for a robot that enables it to perform a specific task. They may be of two types: </a:t>
            </a:r>
          </a:p>
          <a:p>
            <a:pPr lvl="1"/>
            <a:r>
              <a:rPr lang="en-US" sz="2800" b="1" dirty="0"/>
              <a:t>Grippers</a:t>
            </a:r>
            <a:r>
              <a:rPr lang="en-US" sz="2800" dirty="0"/>
              <a:t> – to grasp and manipulate objects (e.g., parts) during work cycle </a:t>
            </a:r>
          </a:p>
          <a:p>
            <a:pPr lvl="1"/>
            <a:r>
              <a:rPr lang="en-US" sz="2800" b="1" dirty="0"/>
              <a:t>Tools </a:t>
            </a:r>
            <a:r>
              <a:rPr lang="en-US" sz="2800" dirty="0"/>
              <a:t>– to perform a process, e.g., spot welding, spray painting</a:t>
            </a:r>
          </a:p>
          <a:p>
            <a:r>
              <a:rPr lang="en-IN" sz="3000" dirty="0"/>
              <a:t>Human arm is a versatile gripper. </a:t>
            </a:r>
          </a:p>
          <a:p>
            <a:r>
              <a:rPr lang="en-IN" sz="3000" dirty="0"/>
              <a:t>An end effector has interchange ability unlike human hand.</a:t>
            </a:r>
          </a:p>
        </p:txBody>
      </p:sp>
    </p:spTree>
    <p:extLst>
      <p:ext uri="{BB962C8B-B14F-4D97-AF65-F5344CB8AC3E}">
        <p14:creationId xmlns:p14="http://schemas.microsoft.com/office/powerpoint/2010/main" val="249942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603F-4773-48B9-96BB-5E776A02C8CB}"/>
              </a:ext>
            </a:extLst>
          </p:cNvPr>
          <p:cNvSpPr>
            <a:spLocks noGrp="1"/>
          </p:cNvSpPr>
          <p:nvPr>
            <p:ph type="title"/>
          </p:nvPr>
        </p:nvSpPr>
        <p:spPr/>
        <p:txBody>
          <a:bodyPr/>
          <a:lstStyle/>
          <a:p>
            <a:r>
              <a:rPr lang="en-US" dirty="0"/>
              <a:t>Grippers</a:t>
            </a:r>
            <a:endParaRPr lang="en-IN" dirty="0"/>
          </a:p>
        </p:txBody>
      </p:sp>
      <p:sp>
        <p:nvSpPr>
          <p:cNvPr id="3" name="Content Placeholder 2">
            <a:extLst>
              <a:ext uri="{FF2B5EF4-FFF2-40B4-BE49-F238E27FC236}">
                <a16:creationId xmlns:a16="http://schemas.microsoft.com/office/drawing/2014/main" id="{45085342-785D-4047-BC02-9E3EDD4D0AB9}"/>
              </a:ext>
            </a:extLst>
          </p:cNvPr>
          <p:cNvSpPr>
            <a:spLocks noGrp="1"/>
          </p:cNvSpPr>
          <p:nvPr>
            <p:ph idx="1"/>
          </p:nvPr>
        </p:nvSpPr>
        <p:spPr>
          <a:xfrm>
            <a:off x="1097280" y="1845734"/>
            <a:ext cx="10058400" cy="4383616"/>
          </a:xfrm>
        </p:spPr>
        <p:txBody>
          <a:bodyPr>
            <a:normAutofit lnSpcReduction="10000"/>
          </a:bodyPr>
          <a:lstStyle/>
          <a:p>
            <a:r>
              <a:rPr lang="en-US" sz="2800" dirty="0"/>
              <a:t>Grippers are the end effectors used for holding the parts or objects</a:t>
            </a:r>
          </a:p>
          <a:p>
            <a:r>
              <a:rPr lang="en-US" sz="2800" dirty="0"/>
              <a:t>They include mechanical hands and also anything like hooks, magnets and suction devices which can be used for holding or gripping. </a:t>
            </a:r>
          </a:p>
          <a:p>
            <a:r>
              <a:rPr lang="en-US" sz="2800" dirty="0"/>
              <a:t>Grippers take advantage of point-to-point control. Grippers are designed in a manner that they require minimum amount of maneuvering in order to grip the work piece.</a:t>
            </a:r>
          </a:p>
          <a:p>
            <a:r>
              <a:rPr lang="en-US" sz="2800" dirty="0"/>
              <a:t>Applications of grippers :- Machine Loading and unloading, picking and placing of parts on conveyor, material handling, bottle handling, arranging parts onto pallets, etc.</a:t>
            </a:r>
            <a:endParaRPr lang="en-IN" sz="2800" dirty="0"/>
          </a:p>
        </p:txBody>
      </p:sp>
    </p:spTree>
    <p:extLst>
      <p:ext uri="{BB962C8B-B14F-4D97-AF65-F5344CB8AC3E}">
        <p14:creationId xmlns:p14="http://schemas.microsoft.com/office/powerpoint/2010/main" val="1510238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56BD-3470-49A5-9534-4FB6147BE7BC}"/>
              </a:ext>
            </a:extLst>
          </p:cNvPr>
          <p:cNvSpPr>
            <a:spLocks noGrp="1"/>
          </p:cNvSpPr>
          <p:nvPr>
            <p:ph type="title"/>
          </p:nvPr>
        </p:nvSpPr>
        <p:spPr/>
        <p:txBody>
          <a:bodyPr/>
          <a:lstStyle/>
          <a:p>
            <a:r>
              <a:rPr lang="en-US" dirty="0"/>
              <a:t>Types of Grippers</a:t>
            </a:r>
            <a:endParaRPr lang="en-IN" dirty="0"/>
          </a:p>
        </p:txBody>
      </p:sp>
      <p:sp>
        <p:nvSpPr>
          <p:cNvPr id="3" name="Content Placeholder 2">
            <a:extLst>
              <a:ext uri="{FF2B5EF4-FFF2-40B4-BE49-F238E27FC236}">
                <a16:creationId xmlns:a16="http://schemas.microsoft.com/office/drawing/2014/main" id="{9A7001C7-E9CA-4847-8F24-6933457C2326}"/>
              </a:ext>
            </a:extLst>
          </p:cNvPr>
          <p:cNvSpPr>
            <a:spLocks noGrp="1"/>
          </p:cNvSpPr>
          <p:nvPr>
            <p:ph idx="1"/>
          </p:nvPr>
        </p:nvSpPr>
        <p:spPr>
          <a:xfrm>
            <a:off x="1097280" y="2190750"/>
            <a:ext cx="10058400" cy="3678344"/>
          </a:xfrm>
        </p:spPr>
        <p:txBody>
          <a:bodyPr>
            <a:normAutofit/>
          </a:bodyPr>
          <a:lstStyle/>
          <a:p>
            <a:r>
              <a:rPr lang="en-US" sz="2800" dirty="0"/>
              <a:t>1. Mechanical Grippers </a:t>
            </a:r>
          </a:p>
          <a:p>
            <a:r>
              <a:rPr lang="en-US" sz="2800" dirty="0"/>
              <a:t>2. Hooks and Scoops </a:t>
            </a:r>
          </a:p>
          <a:p>
            <a:r>
              <a:rPr lang="en-US" sz="2800" dirty="0"/>
              <a:t>3. Magnetics Grippers </a:t>
            </a:r>
          </a:p>
          <a:p>
            <a:r>
              <a:rPr lang="en-US" sz="2800" dirty="0"/>
              <a:t>4. Vacuum Grippers </a:t>
            </a:r>
          </a:p>
          <a:p>
            <a:r>
              <a:rPr lang="en-US" sz="2800" dirty="0"/>
              <a:t>5. Expandable Bladder Type Grippers </a:t>
            </a:r>
          </a:p>
          <a:p>
            <a:r>
              <a:rPr lang="en-US" sz="2800" dirty="0"/>
              <a:t>6. Adhesive Grippers</a:t>
            </a:r>
            <a:endParaRPr lang="en-IN" sz="2800" dirty="0"/>
          </a:p>
        </p:txBody>
      </p:sp>
    </p:spTree>
    <p:extLst>
      <p:ext uri="{BB962C8B-B14F-4D97-AF65-F5344CB8AC3E}">
        <p14:creationId xmlns:p14="http://schemas.microsoft.com/office/powerpoint/2010/main" val="3549153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DCE3A-226B-4A47-8A34-2EBFD08F4160}"/>
              </a:ext>
            </a:extLst>
          </p:cNvPr>
          <p:cNvSpPr>
            <a:spLocks noGrp="1"/>
          </p:cNvSpPr>
          <p:nvPr>
            <p:ph type="title"/>
          </p:nvPr>
        </p:nvSpPr>
        <p:spPr>
          <a:xfrm>
            <a:off x="1097280" y="286603"/>
            <a:ext cx="10058400" cy="1450757"/>
          </a:xfrm>
        </p:spPr>
        <p:txBody>
          <a:bodyPr>
            <a:normAutofit/>
          </a:bodyPr>
          <a:lstStyle/>
          <a:p>
            <a:r>
              <a:rPr lang="en-US" dirty="0"/>
              <a:t>Mechanical Grippers</a:t>
            </a:r>
            <a:endParaRPr lang="en-IN" dirty="0"/>
          </a:p>
        </p:txBody>
      </p:sp>
      <p:sp>
        <p:nvSpPr>
          <p:cNvPr id="3" name="Content Placeholder 2">
            <a:extLst>
              <a:ext uri="{FF2B5EF4-FFF2-40B4-BE49-F238E27FC236}">
                <a16:creationId xmlns:a16="http://schemas.microsoft.com/office/drawing/2014/main" id="{8EF2C529-29B6-4689-898F-F14DE58A9101}"/>
              </a:ext>
            </a:extLst>
          </p:cNvPr>
          <p:cNvSpPr>
            <a:spLocks noGrp="1"/>
          </p:cNvSpPr>
          <p:nvPr>
            <p:ph idx="1"/>
          </p:nvPr>
        </p:nvSpPr>
        <p:spPr>
          <a:xfrm>
            <a:off x="1097281" y="1845734"/>
            <a:ext cx="10058400" cy="4440766"/>
          </a:xfrm>
        </p:spPr>
        <p:txBody>
          <a:bodyPr>
            <a:normAutofit/>
          </a:bodyPr>
          <a:lstStyle/>
          <a:p>
            <a:r>
              <a:rPr lang="en-US" sz="2400" dirty="0"/>
              <a:t>Mechanical Robots are like robot hands with 2 or 3 fingers.</a:t>
            </a:r>
          </a:p>
          <a:p>
            <a:r>
              <a:rPr lang="en-US" sz="2400" dirty="0"/>
              <a:t>They wrap around an object and rely on friction to secure the object it is holding. Friction between the gripper and the object will depend on two things, </a:t>
            </a:r>
          </a:p>
          <a:p>
            <a:pPr lvl="1"/>
            <a:r>
              <a:rPr lang="en-US" sz="2400" dirty="0"/>
              <a:t>Type of surface whether it be metal on metal, rubber on metal, smooth surfaces or rough surfaces </a:t>
            </a:r>
          </a:p>
          <a:p>
            <a:pPr lvl="1"/>
            <a:r>
              <a:rPr lang="en-US" sz="2400" dirty="0"/>
              <a:t>The force which is pressing the surfaces together. </a:t>
            </a:r>
          </a:p>
          <a:p>
            <a:r>
              <a:rPr lang="en-US" sz="2400" dirty="0"/>
              <a:t>Mechanical grippers are often fitted with some type of pad usually made from polyurethane as this provides greater friction. Pads are less likely to damage the work piece.</a:t>
            </a:r>
          </a:p>
          <a:p>
            <a:r>
              <a:rPr lang="en-US" sz="2400" dirty="0"/>
              <a:t>Mechanical grippers can be designed and made for specific purposes and adjusted according to the size of the object. They can also have dual grippers. </a:t>
            </a:r>
            <a:endParaRPr lang="en-IN" sz="2400" dirty="0"/>
          </a:p>
        </p:txBody>
      </p:sp>
      <p:pic>
        <p:nvPicPr>
          <p:cNvPr id="5" name="Picture 4" descr="Graphical user interface, application, Word&#10;&#10;Description automatically generated">
            <a:extLst>
              <a:ext uri="{FF2B5EF4-FFF2-40B4-BE49-F238E27FC236}">
                <a16:creationId xmlns:a16="http://schemas.microsoft.com/office/drawing/2014/main" id="{81107435-582E-4806-971F-FFE5A6699E86}"/>
              </a:ext>
            </a:extLst>
          </p:cNvPr>
          <p:cNvPicPr>
            <a:picLocks noChangeAspect="1"/>
          </p:cNvPicPr>
          <p:nvPr/>
        </p:nvPicPr>
        <p:blipFill rotWithShape="1">
          <a:blip r:embed="rId2"/>
          <a:srcRect l="34375" t="39995" r="37500" b="29156"/>
          <a:stretch/>
        </p:blipFill>
        <p:spPr>
          <a:xfrm>
            <a:off x="8725420" y="229453"/>
            <a:ext cx="3135109" cy="1934299"/>
          </a:xfrm>
          <a:prstGeom prst="rect">
            <a:avLst/>
          </a:prstGeom>
        </p:spPr>
      </p:pic>
    </p:spTree>
    <p:extLst>
      <p:ext uri="{BB962C8B-B14F-4D97-AF65-F5344CB8AC3E}">
        <p14:creationId xmlns:p14="http://schemas.microsoft.com/office/powerpoint/2010/main" val="105803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ECD18A-98F7-49CD-A79C-821346270006}"/>
              </a:ext>
            </a:extLst>
          </p:cNvPr>
          <p:cNvSpPr>
            <a:spLocks noGrp="1"/>
          </p:cNvSpPr>
          <p:nvPr>
            <p:ph type="title"/>
          </p:nvPr>
        </p:nvSpPr>
        <p:spPr>
          <a:xfrm>
            <a:off x="492370" y="516835"/>
            <a:ext cx="3084844" cy="5772840"/>
          </a:xfrm>
        </p:spPr>
        <p:txBody>
          <a:bodyPr anchor="ctr">
            <a:normAutofit/>
          </a:bodyPr>
          <a:lstStyle/>
          <a:p>
            <a:r>
              <a:rPr lang="en-US" sz="5400" dirty="0">
                <a:solidFill>
                  <a:srgbClr val="FFFFFF"/>
                </a:solidFill>
              </a:rPr>
              <a:t>Hooks and Scoops</a:t>
            </a:r>
            <a:endParaRPr lang="en-IN" sz="5400" dirty="0">
              <a:solidFill>
                <a:srgbClr val="FFFFFF"/>
              </a:solidFill>
            </a:endParaRP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4A54FE0-57D4-4A31-918F-9BD78A7F1EDB}"/>
              </a:ext>
            </a:extLst>
          </p:cNvPr>
          <p:cNvGraphicFramePr>
            <a:graphicFrameLocks noGrp="1"/>
          </p:cNvGraphicFramePr>
          <p:nvPr>
            <p:ph idx="1"/>
            <p:extLst>
              <p:ext uri="{D42A27DB-BD31-4B8C-83A1-F6EECF244321}">
                <p14:modId xmlns:p14="http://schemas.microsoft.com/office/powerpoint/2010/main" val="337743347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049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64DD-254F-4B95-9540-6C0571D9CF01}"/>
              </a:ext>
            </a:extLst>
          </p:cNvPr>
          <p:cNvSpPr>
            <a:spLocks noGrp="1"/>
          </p:cNvSpPr>
          <p:nvPr>
            <p:ph type="title"/>
          </p:nvPr>
        </p:nvSpPr>
        <p:spPr/>
        <p:txBody>
          <a:bodyPr/>
          <a:lstStyle/>
          <a:p>
            <a:r>
              <a:rPr lang="en-US" dirty="0"/>
              <a:t>Magnetic Grippers</a:t>
            </a:r>
            <a:endParaRPr lang="en-IN" dirty="0"/>
          </a:p>
        </p:txBody>
      </p:sp>
      <p:sp>
        <p:nvSpPr>
          <p:cNvPr id="3" name="Content Placeholder 2">
            <a:extLst>
              <a:ext uri="{FF2B5EF4-FFF2-40B4-BE49-F238E27FC236}">
                <a16:creationId xmlns:a16="http://schemas.microsoft.com/office/drawing/2014/main" id="{993A4E0D-A59C-4043-9CDD-526D4CD4DE90}"/>
              </a:ext>
            </a:extLst>
          </p:cNvPr>
          <p:cNvSpPr>
            <a:spLocks noGrp="1"/>
          </p:cNvSpPr>
          <p:nvPr>
            <p:ph idx="1"/>
          </p:nvPr>
        </p:nvSpPr>
        <p:spPr>
          <a:xfrm>
            <a:off x="1097280" y="1788583"/>
            <a:ext cx="10732770" cy="4725663"/>
          </a:xfrm>
        </p:spPr>
        <p:txBody>
          <a:bodyPr>
            <a:normAutofit fontScale="92500" lnSpcReduction="10000"/>
          </a:bodyPr>
          <a:lstStyle/>
          <a:p>
            <a:r>
              <a:rPr lang="en-US" sz="2400" dirty="0"/>
              <a:t>Magnetic grippers are limited in working with certain metals.</a:t>
            </a:r>
          </a:p>
          <a:p>
            <a:r>
              <a:rPr lang="en-US" sz="2400" dirty="0"/>
              <a:t>For maximum effect the magnet needs to have complete contact with the surface of the metal to be gripped. Any air gaps will reduce the strength of the magnetic force, therefore flat sheets of metal are best suited to magnetic grippers. If the magnet is strong enough, a magnetic gripper can pick up an irregular shaped object. </a:t>
            </a:r>
          </a:p>
          <a:p>
            <a:r>
              <a:rPr lang="en-US" sz="2400" dirty="0"/>
              <a:t>Permanent magnets tend to become demagnetized when heated and so there is the danger that prolonged contact with a hot work piece will weaken them to the point where they can no longer be used. The effect of heat will depend on the time the magnet spends in contact with the hot part. Most magnetic materials are relatively unaffected by temperatures up to around 100 degrees. </a:t>
            </a:r>
          </a:p>
          <a:p>
            <a:r>
              <a:rPr lang="en-US" sz="2400" dirty="0"/>
              <a:t>Electromagnets can be used instead and are operated by a DC electric current and lose nearly all of their magnetism when the power is turned off. </a:t>
            </a:r>
          </a:p>
          <a:p>
            <a:r>
              <a:rPr lang="en-US" sz="2400" dirty="0"/>
              <a:t>Permanent magnets are also used in situations where there is an explosive atmosphere and sparks from electrical equipment would cause a hazard.</a:t>
            </a:r>
            <a:endParaRPr lang="en-IN" sz="2400" dirty="0"/>
          </a:p>
        </p:txBody>
      </p:sp>
      <p:pic>
        <p:nvPicPr>
          <p:cNvPr id="5" name="Picture 4" descr="A screenshot of a video game&#10;&#10;Description automatically generated with medium confidence">
            <a:extLst>
              <a:ext uri="{FF2B5EF4-FFF2-40B4-BE49-F238E27FC236}">
                <a16:creationId xmlns:a16="http://schemas.microsoft.com/office/drawing/2014/main" id="{6F9A79EB-199F-43FA-B412-3E6EA5BD8448}"/>
              </a:ext>
            </a:extLst>
          </p:cNvPr>
          <p:cNvPicPr>
            <a:picLocks noChangeAspect="1"/>
          </p:cNvPicPr>
          <p:nvPr/>
        </p:nvPicPr>
        <p:blipFill rotWithShape="1">
          <a:blip r:embed="rId2"/>
          <a:srcRect l="32656" t="25322" r="28125" b="25321"/>
          <a:stretch/>
        </p:blipFill>
        <p:spPr>
          <a:xfrm>
            <a:off x="8705850" y="11856"/>
            <a:ext cx="2826928" cy="2000250"/>
          </a:xfrm>
          <a:prstGeom prst="rect">
            <a:avLst/>
          </a:prstGeom>
        </p:spPr>
      </p:pic>
    </p:spTree>
    <p:extLst>
      <p:ext uri="{BB962C8B-B14F-4D97-AF65-F5344CB8AC3E}">
        <p14:creationId xmlns:p14="http://schemas.microsoft.com/office/powerpoint/2010/main" val="191811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886-12FE-4791-9B18-23F1311C4A9A}"/>
              </a:ext>
            </a:extLst>
          </p:cNvPr>
          <p:cNvSpPr>
            <a:spLocks noGrp="1"/>
          </p:cNvSpPr>
          <p:nvPr>
            <p:ph type="title"/>
          </p:nvPr>
        </p:nvSpPr>
        <p:spPr>
          <a:xfrm>
            <a:off x="6411685" y="634946"/>
            <a:ext cx="5127171" cy="1450757"/>
          </a:xfrm>
        </p:spPr>
        <p:txBody>
          <a:bodyPr>
            <a:normAutofit/>
          </a:bodyPr>
          <a:lstStyle/>
          <a:p>
            <a:r>
              <a:rPr lang="en-US" dirty="0"/>
              <a:t>Robot Anatomy</a:t>
            </a:r>
            <a:endParaRPr lang="en-IN" dirty="0"/>
          </a:p>
        </p:txBody>
      </p:sp>
      <p:pic>
        <p:nvPicPr>
          <p:cNvPr id="5" name="Picture 4" descr="A picture containing graphical user interface&#10;&#10;Description automatically generated">
            <a:extLst>
              <a:ext uri="{FF2B5EF4-FFF2-40B4-BE49-F238E27FC236}">
                <a16:creationId xmlns:a16="http://schemas.microsoft.com/office/drawing/2014/main" id="{D59DA11A-16B6-4CCC-AA3D-ED94476C0947}"/>
              </a:ext>
            </a:extLst>
          </p:cNvPr>
          <p:cNvPicPr>
            <a:picLocks noChangeAspect="1"/>
          </p:cNvPicPr>
          <p:nvPr/>
        </p:nvPicPr>
        <p:blipFill rotWithShape="1">
          <a:blip r:embed="rId2"/>
          <a:srcRect l="27991" t="25321" r="30027" b="16178"/>
          <a:stretch/>
        </p:blipFill>
        <p:spPr>
          <a:xfrm>
            <a:off x="643192" y="1132401"/>
            <a:ext cx="5451627" cy="4273156"/>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5F18E3-F155-4F18-809E-D77AB8FB089A}"/>
              </a:ext>
            </a:extLst>
          </p:cNvPr>
          <p:cNvSpPr>
            <a:spLocks noGrp="1"/>
          </p:cNvSpPr>
          <p:nvPr>
            <p:ph idx="1"/>
          </p:nvPr>
        </p:nvSpPr>
        <p:spPr>
          <a:xfrm>
            <a:off x="6411684" y="2198914"/>
            <a:ext cx="5127172" cy="3670180"/>
          </a:xfrm>
        </p:spPr>
        <p:txBody>
          <a:bodyPr>
            <a:normAutofit/>
          </a:bodyPr>
          <a:lstStyle/>
          <a:p>
            <a:r>
              <a:rPr lang="en-US" dirty="0"/>
              <a:t>Robot manipulator – a series of joint link combinations</a:t>
            </a:r>
            <a:endParaRPr lang="en-IN"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5630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178F-CD5E-4E11-9C83-6D7E94353AE9}"/>
              </a:ext>
            </a:extLst>
          </p:cNvPr>
          <p:cNvSpPr>
            <a:spLocks noGrp="1"/>
          </p:cNvSpPr>
          <p:nvPr>
            <p:ph type="title"/>
          </p:nvPr>
        </p:nvSpPr>
        <p:spPr/>
        <p:txBody>
          <a:bodyPr/>
          <a:lstStyle/>
          <a:p>
            <a:r>
              <a:rPr lang="en-US" dirty="0"/>
              <a:t>Suction Grippers</a:t>
            </a:r>
            <a:endParaRPr lang="en-IN" dirty="0"/>
          </a:p>
        </p:txBody>
      </p:sp>
      <p:sp>
        <p:nvSpPr>
          <p:cNvPr id="3" name="Content Placeholder 2">
            <a:extLst>
              <a:ext uri="{FF2B5EF4-FFF2-40B4-BE49-F238E27FC236}">
                <a16:creationId xmlns:a16="http://schemas.microsoft.com/office/drawing/2014/main" id="{BF59CA1E-3223-4551-8AB6-81E76901525D}"/>
              </a:ext>
            </a:extLst>
          </p:cNvPr>
          <p:cNvSpPr>
            <a:spLocks noGrp="1"/>
          </p:cNvSpPr>
          <p:nvPr>
            <p:ph idx="1"/>
          </p:nvPr>
        </p:nvSpPr>
        <p:spPr>
          <a:xfrm>
            <a:off x="1097280" y="1845734"/>
            <a:ext cx="10058400" cy="4478866"/>
          </a:xfrm>
        </p:spPr>
        <p:txBody>
          <a:bodyPr>
            <a:normAutofit lnSpcReduction="10000"/>
          </a:bodyPr>
          <a:lstStyle/>
          <a:p>
            <a:pPr algn="just"/>
            <a:r>
              <a:rPr lang="en-US" sz="3200" dirty="0"/>
              <a:t>There are two types of suction grippers: </a:t>
            </a:r>
          </a:p>
          <a:p>
            <a:pPr algn="just"/>
            <a:endParaRPr lang="en-US" sz="3200" dirty="0"/>
          </a:p>
          <a:p>
            <a:pPr lvl="1" algn="just"/>
            <a:r>
              <a:rPr lang="en-US" sz="2800" dirty="0"/>
              <a:t>Devices operated by a vacuum – the vacuum may be provided by a vacuum pump or by compressed air </a:t>
            </a:r>
          </a:p>
          <a:p>
            <a:pPr lvl="1" algn="just"/>
            <a:endParaRPr lang="en-US" sz="2800" dirty="0"/>
          </a:p>
          <a:p>
            <a:pPr lvl="1" algn="just"/>
            <a:r>
              <a:rPr lang="en-US" sz="2800" dirty="0"/>
              <a:t>Devices with a flexible suction cup – this cup presses on the work piece. Compressed air is blown into the suction cup to release the work piece. The advantage of the suction cup is that if there is a power failure it will still work as the work piece will not fall down. The disadvantage of the suction cup is that they only work on clean, smooth surfaces.</a:t>
            </a:r>
          </a:p>
        </p:txBody>
      </p:sp>
    </p:spTree>
    <p:extLst>
      <p:ext uri="{BB962C8B-B14F-4D97-AF65-F5344CB8AC3E}">
        <p14:creationId xmlns:p14="http://schemas.microsoft.com/office/powerpoint/2010/main" val="174913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7178F-CD5E-4E11-9C83-6D7E94353AE9}"/>
              </a:ext>
            </a:extLst>
          </p:cNvPr>
          <p:cNvSpPr>
            <a:spLocks noGrp="1"/>
          </p:cNvSpPr>
          <p:nvPr>
            <p:ph type="title"/>
          </p:nvPr>
        </p:nvSpPr>
        <p:spPr>
          <a:xfrm>
            <a:off x="4974771" y="634946"/>
            <a:ext cx="6574972" cy="1450757"/>
          </a:xfrm>
        </p:spPr>
        <p:txBody>
          <a:bodyPr>
            <a:normAutofit/>
          </a:bodyPr>
          <a:lstStyle/>
          <a:p>
            <a:r>
              <a:rPr lang="en-US" dirty="0"/>
              <a:t>Suction Grippers</a:t>
            </a:r>
            <a:endParaRPr lang="en-IN" dirty="0"/>
          </a:p>
        </p:txBody>
      </p:sp>
      <p:pic>
        <p:nvPicPr>
          <p:cNvPr id="5" name="Picture 4" descr="Graphical user interface, website&#10;&#10;Description automatically generated">
            <a:extLst>
              <a:ext uri="{FF2B5EF4-FFF2-40B4-BE49-F238E27FC236}">
                <a16:creationId xmlns:a16="http://schemas.microsoft.com/office/drawing/2014/main" id="{BDA3D118-EE28-4210-BE37-8E7DCEE2A827}"/>
              </a:ext>
            </a:extLst>
          </p:cNvPr>
          <p:cNvPicPr>
            <a:picLocks noChangeAspect="1"/>
          </p:cNvPicPr>
          <p:nvPr/>
        </p:nvPicPr>
        <p:blipFill rotWithShape="1">
          <a:blip r:embed="rId2"/>
          <a:srcRect l="22343" t="41106" r="52500" b="28601"/>
          <a:stretch/>
        </p:blipFill>
        <p:spPr>
          <a:xfrm>
            <a:off x="633999" y="1942159"/>
            <a:ext cx="4001315" cy="2710249"/>
          </a:xfrm>
          <a:prstGeom prst="rect">
            <a:avLst/>
          </a:prstGeom>
        </p:spPr>
      </p:pic>
      <p:cxnSp>
        <p:nvCxnSpPr>
          <p:cNvPr id="12" name="Straight Connector 11">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59CA1E-3223-4551-8AB6-81E76901525D}"/>
              </a:ext>
            </a:extLst>
          </p:cNvPr>
          <p:cNvSpPr>
            <a:spLocks noGrp="1"/>
          </p:cNvSpPr>
          <p:nvPr>
            <p:ph idx="1"/>
          </p:nvPr>
        </p:nvSpPr>
        <p:spPr>
          <a:xfrm>
            <a:off x="4974769" y="2198914"/>
            <a:ext cx="6574973" cy="3670180"/>
          </a:xfrm>
        </p:spPr>
        <p:txBody>
          <a:bodyPr>
            <a:normAutofit fontScale="92500" lnSpcReduction="10000"/>
          </a:bodyPr>
          <a:lstStyle/>
          <a:p>
            <a:r>
              <a:rPr lang="en-US" sz="2800" dirty="0"/>
              <a:t>There are many more advantages for using a suction cup rather than a mechanical grip including: there is no danger of crushing fragile objects, the exact shape and size does not matter and the suction cup does not have to be precisely positioned on the object.</a:t>
            </a:r>
          </a:p>
          <a:p>
            <a:r>
              <a:rPr lang="en-US" sz="2800" dirty="0"/>
              <a:t>The downfalls of suction cups as an end effector include: the robot system must include a form of pump for air and the level of noise can cause annoyance in some circumstances</a:t>
            </a:r>
            <a:endParaRPr lang="en-IN" sz="2800" dirty="0"/>
          </a:p>
        </p:txBody>
      </p:sp>
      <p:sp>
        <p:nvSpPr>
          <p:cNvPr id="14" name="Rectangle 13">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501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B75B-338C-4860-8034-FBA3D1D74B87}"/>
              </a:ext>
            </a:extLst>
          </p:cNvPr>
          <p:cNvSpPr>
            <a:spLocks noGrp="1"/>
          </p:cNvSpPr>
          <p:nvPr>
            <p:ph type="title"/>
          </p:nvPr>
        </p:nvSpPr>
        <p:spPr/>
        <p:txBody>
          <a:bodyPr/>
          <a:lstStyle/>
          <a:p>
            <a:r>
              <a:rPr lang="en-US" dirty="0"/>
              <a:t>Expandable Bladder Type Grippers</a:t>
            </a:r>
            <a:endParaRPr lang="en-IN" dirty="0"/>
          </a:p>
        </p:txBody>
      </p:sp>
      <p:sp>
        <p:nvSpPr>
          <p:cNvPr id="3" name="Content Placeholder 2">
            <a:extLst>
              <a:ext uri="{FF2B5EF4-FFF2-40B4-BE49-F238E27FC236}">
                <a16:creationId xmlns:a16="http://schemas.microsoft.com/office/drawing/2014/main" id="{E540098A-1C08-4613-9078-07A17D3A456B}"/>
              </a:ext>
            </a:extLst>
          </p:cNvPr>
          <p:cNvSpPr>
            <a:spLocks noGrp="1"/>
          </p:cNvSpPr>
          <p:nvPr>
            <p:ph idx="1"/>
          </p:nvPr>
        </p:nvSpPr>
        <p:spPr>
          <a:xfrm>
            <a:off x="342900" y="1845734"/>
            <a:ext cx="6781800" cy="4440766"/>
          </a:xfrm>
        </p:spPr>
        <p:txBody>
          <a:bodyPr>
            <a:normAutofit fontScale="92500" lnSpcReduction="10000"/>
          </a:bodyPr>
          <a:lstStyle/>
          <a:p>
            <a:pPr algn="just"/>
            <a:r>
              <a:rPr lang="en-US" sz="2400" dirty="0"/>
              <a:t>A bladder gripper can be used to grasp, pick up, and move rod-shaped or cylindrical objects. The main element of the gripper is an inflatable, donut-shaped or cylindrical sleeve that resembles the cuff commonly used in blood pressure measuring apparatus.</a:t>
            </a:r>
          </a:p>
          <a:p>
            <a:pPr algn="just"/>
            <a:r>
              <a:rPr lang="en-US" sz="2400" dirty="0"/>
              <a:t>The sleeve is positioned so it surrounds the object to be gripped, and then the sleeve is inflated until it is tight enough to accomplish the desired task.</a:t>
            </a:r>
          </a:p>
          <a:p>
            <a:pPr algn="just"/>
            <a:r>
              <a:rPr lang="en-US" sz="2400" dirty="0"/>
              <a:t>The pressure exerted by the sleeve can be measured and regulated using force sensors. </a:t>
            </a:r>
          </a:p>
          <a:p>
            <a:pPr algn="just"/>
            <a:r>
              <a:rPr lang="en-US" sz="2400" dirty="0"/>
              <a:t>Bladder grippers are useful in handling fragile objects. However, they do not operate fast, and they can function only with objects within a rather narrow range of physical sizes.</a:t>
            </a:r>
            <a:endParaRPr lang="en-IN" sz="2400" dirty="0"/>
          </a:p>
        </p:txBody>
      </p:sp>
      <p:pic>
        <p:nvPicPr>
          <p:cNvPr id="9" name="Picture 8" descr="A picture containing text&#10;&#10;Description automatically generated">
            <a:extLst>
              <a:ext uri="{FF2B5EF4-FFF2-40B4-BE49-F238E27FC236}">
                <a16:creationId xmlns:a16="http://schemas.microsoft.com/office/drawing/2014/main" id="{E657B257-AADE-4B92-AEC9-6652634B0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2616" y="2333414"/>
            <a:ext cx="4071663" cy="3149177"/>
          </a:xfrm>
          <a:prstGeom prst="rect">
            <a:avLst/>
          </a:prstGeom>
        </p:spPr>
      </p:pic>
    </p:spTree>
    <p:extLst>
      <p:ext uri="{BB962C8B-B14F-4D97-AF65-F5344CB8AC3E}">
        <p14:creationId xmlns:p14="http://schemas.microsoft.com/office/powerpoint/2010/main" val="250712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B869-52E0-459D-B954-253C5F90B6A1}"/>
              </a:ext>
            </a:extLst>
          </p:cNvPr>
          <p:cNvSpPr>
            <a:spLocks noGrp="1"/>
          </p:cNvSpPr>
          <p:nvPr>
            <p:ph type="title"/>
          </p:nvPr>
        </p:nvSpPr>
        <p:spPr/>
        <p:txBody>
          <a:bodyPr/>
          <a:lstStyle/>
          <a:p>
            <a:r>
              <a:rPr lang="en-US" dirty="0"/>
              <a:t>Adhesive Grippers</a:t>
            </a:r>
            <a:endParaRPr lang="en-IN" dirty="0"/>
          </a:p>
        </p:txBody>
      </p:sp>
      <p:sp>
        <p:nvSpPr>
          <p:cNvPr id="3" name="Content Placeholder 2">
            <a:extLst>
              <a:ext uri="{FF2B5EF4-FFF2-40B4-BE49-F238E27FC236}">
                <a16:creationId xmlns:a16="http://schemas.microsoft.com/office/drawing/2014/main" id="{4CC23E8D-9121-44DA-9C4E-D76D45570866}"/>
              </a:ext>
            </a:extLst>
          </p:cNvPr>
          <p:cNvSpPr>
            <a:spLocks noGrp="1"/>
          </p:cNvSpPr>
          <p:nvPr>
            <p:ph idx="1"/>
          </p:nvPr>
        </p:nvSpPr>
        <p:spPr>
          <a:xfrm>
            <a:off x="1097280" y="1845734"/>
            <a:ext cx="10058400" cy="4421716"/>
          </a:xfrm>
        </p:spPr>
        <p:txBody>
          <a:bodyPr>
            <a:normAutofit fontScale="92500"/>
          </a:bodyPr>
          <a:lstStyle/>
          <a:p>
            <a:pPr algn="just"/>
            <a:r>
              <a:rPr lang="en-US" sz="2400" dirty="0"/>
              <a:t>Adhesive Substance can be used for grasping action in adhesive grippers.</a:t>
            </a:r>
          </a:p>
          <a:p>
            <a:pPr algn="just"/>
            <a:r>
              <a:rPr lang="en-US" sz="2400" dirty="0"/>
              <a:t>In adhesive grippers, the adhesive substance losses its tackiness due to repeated usage. This reduces the reliability of the gripper. In order to overcome this difficulty, the adhesive material is continuously fed to the gripper in the form of ribbon by feeding mechanism.</a:t>
            </a:r>
          </a:p>
          <a:p>
            <a:pPr algn="just"/>
            <a:r>
              <a:rPr lang="en-US" sz="2400" dirty="0"/>
              <a:t>A major asset of the adhesive gripper is the fact that it is simple. As long as the adhesive keep its stickiness it will continue to function without maintenance, however, there are certain limitations, the most significant is the fact that the adhesive cannot readily be disabled in order to release the grasp on an object. Some other means, such as devices that lock the gripped object into place, must be used. </a:t>
            </a:r>
          </a:p>
          <a:p>
            <a:pPr algn="just"/>
            <a:r>
              <a:rPr lang="en-US" sz="2400" dirty="0"/>
              <a:t>The adhesive grippers are used for handling fabrics and other lightweight materials.</a:t>
            </a:r>
            <a:endParaRPr lang="en-IN" sz="2400" dirty="0"/>
          </a:p>
        </p:txBody>
      </p:sp>
    </p:spTree>
    <p:extLst>
      <p:ext uri="{BB962C8B-B14F-4D97-AF65-F5344CB8AC3E}">
        <p14:creationId xmlns:p14="http://schemas.microsoft.com/office/powerpoint/2010/main" val="258254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081007-8130-4667-8F27-3AAA5D41B748}"/>
              </a:ext>
            </a:extLst>
          </p:cNvPr>
          <p:cNvSpPr>
            <a:spLocks noGrp="1"/>
          </p:cNvSpPr>
          <p:nvPr>
            <p:ph type="title"/>
          </p:nvPr>
        </p:nvSpPr>
        <p:spPr>
          <a:xfrm>
            <a:off x="492370" y="516835"/>
            <a:ext cx="3084844" cy="5772840"/>
          </a:xfrm>
        </p:spPr>
        <p:txBody>
          <a:bodyPr anchor="ctr">
            <a:normAutofit/>
          </a:bodyPr>
          <a:lstStyle/>
          <a:p>
            <a:r>
              <a:rPr lang="en-US" dirty="0">
                <a:solidFill>
                  <a:srgbClr val="FFFFFF"/>
                </a:solidFill>
              </a:rPr>
              <a:t>Definition</a:t>
            </a:r>
            <a:endParaRPr lang="en-IN" dirty="0">
              <a:solidFill>
                <a:srgbClr val="FFFFFF"/>
              </a:solidFill>
            </a:endParaRP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AAB23D3-3216-4A34-982B-015D4B6A96F8}"/>
              </a:ext>
            </a:extLst>
          </p:cNvPr>
          <p:cNvGraphicFramePr>
            <a:graphicFrameLocks noGrp="1"/>
          </p:cNvGraphicFramePr>
          <p:nvPr>
            <p:ph idx="1"/>
            <p:extLst>
              <p:ext uri="{D42A27DB-BD31-4B8C-83A1-F6EECF244321}">
                <p14:modId xmlns:p14="http://schemas.microsoft.com/office/powerpoint/2010/main" val="3380489468"/>
              </p:ext>
            </p:extLst>
          </p:nvPr>
        </p:nvGraphicFramePr>
        <p:xfrm>
          <a:off x="4741863" y="285750"/>
          <a:ext cx="6797675" cy="6381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87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0BEA2-36A6-4477-8A9B-31A4E0CA6964}"/>
              </a:ext>
            </a:extLst>
          </p:cNvPr>
          <p:cNvSpPr>
            <a:spLocks noGrp="1"/>
          </p:cNvSpPr>
          <p:nvPr>
            <p:ph type="title"/>
          </p:nvPr>
        </p:nvSpPr>
        <p:spPr/>
        <p:txBody>
          <a:bodyPr/>
          <a:lstStyle/>
          <a:p>
            <a:r>
              <a:rPr lang="en-US" dirty="0"/>
              <a:t>Definition</a:t>
            </a:r>
            <a:endParaRPr lang="en-IN" dirty="0"/>
          </a:p>
        </p:txBody>
      </p:sp>
      <p:graphicFrame>
        <p:nvGraphicFramePr>
          <p:cNvPr id="7" name="Content Placeholder 2">
            <a:extLst>
              <a:ext uri="{FF2B5EF4-FFF2-40B4-BE49-F238E27FC236}">
                <a16:creationId xmlns:a16="http://schemas.microsoft.com/office/drawing/2014/main" id="{CD8004F2-FD68-4A89-8AF6-451B86DBAA14}"/>
              </a:ext>
            </a:extLst>
          </p:cNvPr>
          <p:cNvGraphicFramePr>
            <a:graphicFrameLocks noGrp="1"/>
          </p:cNvGraphicFramePr>
          <p:nvPr>
            <p:ph idx="1"/>
          </p:nvPr>
        </p:nvGraphicFramePr>
        <p:xfrm>
          <a:off x="552451" y="1845734"/>
          <a:ext cx="7757438" cy="4440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10;&#10;Description automatically generated">
            <a:extLst>
              <a:ext uri="{FF2B5EF4-FFF2-40B4-BE49-F238E27FC236}">
                <a16:creationId xmlns:a16="http://schemas.microsoft.com/office/drawing/2014/main" id="{D2CE3FF0-9B52-42B7-ABC8-83450A9A00CD}"/>
              </a:ext>
            </a:extLst>
          </p:cNvPr>
          <p:cNvPicPr>
            <a:picLocks noChangeAspect="1"/>
          </p:cNvPicPr>
          <p:nvPr/>
        </p:nvPicPr>
        <p:blipFill rotWithShape="1">
          <a:blip r:embed="rId7"/>
          <a:srcRect l="36719" t="26903" r="33375" b="36382"/>
          <a:stretch/>
        </p:blipFill>
        <p:spPr>
          <a:xfrm>
            <a:off x="8557539" y="1845734"/>
            <a:ext cx="2845791" cy="1964266"/>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5BBB3375-1C16-44C4-99B2-B72B7913CCED}"/>
              </a:ext>
            </a:extLst>
          </p:cNvPr>
          <p:cNvPicPr>
            <a:picLocks noChangeAspect="1"/>
          </p:cNvPicPr>
          <p:nvPr/>
        </p:nvPicPr>
        <p:blipFill rotWithShape="1">
          <a:blip r:embed="rId8"/>
          <a:srcRect l="40156" t="29990" r="40313" b="38606"/>
          <a:stretch/>
        </p:blipFill>
        <p:spPr>
          <a:xfrm>
            <a:off x="8789809" y="3918374"/>
            <a:ext cx="2381250" cy="2152650"/>
          </a:xfrm>
          <a:prstGeom prst="rect">
            <a:avLst/>
          </a:prstGeom>
        </p:spPr>
      </p:pic>
    </p:spTree>
    <p:extLst>
      <p:ext uri="{BB962C8B-B14F-4D97-AF65-F5344CB8AC3E}">
        <p14:creationId xmlns:p14="http://schemas.microsoft.com/office/powerpoint/2010/main" val="97767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91D2-40D6-46A4-AA78-AD7460D72DC4}"/>
              </a:ext>
            </a:extLst>
          </p:cNvPr>
          <p:cNvSpPr>
            <a:spLocks noGrp="1"/>
          </p:cNvSpPr>
          <p:nvPr>
            <p:ph type="title"/>
          </p:nvPr>
        </p:nvSpPr>
        <p:spPr/>
        <p:txBody>
          <a:bodyPr/>
          <a:lstStyle/>
          <a:p>
            <a:r>
              <a:rPr lang="en-US" dirty="0"/>
              <a:t>Rigid Body / Links</a:t>
            </a:r>
            <a:endParaRPr lang="en-IN" dirty="0"/>
          </a:p>
        </p:txBody>
      </p:sp>
      <p:sp>
        <p:nvSpPr>
          <p:cNvPr id="3" name="Content Placeholder 2">
            <a:extLst>
              <a:ext uri="{FF2B5EF4-FFF2-40B4-BE49-F238E27FC236}">
                <a16:creationId xmlns:a16="http://schemas.microsoft.com/office/drawing/2014/main" id="{067DBBB6-BC8B-4930-827B-F9EF2A57A881}"/>
              </a:ext>
            </a:extLst>
          </p:cNvPr>
          <p:cNvSpPr>
            <a:spLocks noGrp="1"/>
          </p:cNvSpPr>
          <p:nvPr>
            <p:ph idx="1"/>
          </p:nvPr>
        </p:nvSpPr>
        <p:spPr>
          <a:xfrm>
            <a:off x="1097280" y="1845734"/>
            <a:ext cx="7202658" cy="4023360"/>
          </a:xfrm>
        </p:spPr>
        <p:txBody>
          <a:bodyPr>
            <a:normAutofit/>
          </a:bodyPr>
          <a:lstStyle/>
          <a:p>
            <a:r>
              <a:rPr lang="en-US" sz="2800" dirty="0"/>
              <a:t>Rigid body has 6 degrees of freedom</a:t>
            </a:r>
            <a:endParaRPr lang="en-IN" sz="2800" dirty="0"/>
          </a:p>
        </p:txBody>
      </p:sp>
      <p:pic>
        <p:nvPicPr>
          <p:cNvPr id="5" name="Picture 4">
            <a:extLst>
              <a:ext uri="{FF2B5EF4-FFF2-40B4-BE49-F238E27FC236}">
                <a16:creationId xmlns:a16="http://schemas.microsoft.com/office/drawing/2014/main" id="{D128B0A6-50F4-4D9D-A90E-24B25CF8BF78}"/>
              </a:ext>
            </a:extLst>
          </p:cNvPr>
          <p:cNvPicPr>
            <a:picLocks noChangeAspect="1"/>
          </p:cNvPicPr>
          <p:nvPr/>
        </p:nvPicPr>
        <p:blipFill rotWithShape="1">
          <a:blip r:embed="rId2"/>
          <a:srcRect l="34154" t="9416" r="30884" b="14403"/>
          <a:stretch/>
        </p:blipFill>
        <p:spPr>
          <a:xfrm>
            <a:off x="1199863" y="2892178"/>
            <a:ext cx="2270752" cy="2781886"/>
          </a:xfrm>
          <a:prstGeom prst="rect">
            <a:avLst/>
          </a:prstGeom>
        </p:spPr>
      </p:pic>
      <p:pic>
        <p:nvPicPr>
          <p:cNvPr id="7" name="Picture 6">
            <a:extLst>
              <a:ext uri="{FF2B5EF4-FFF2-40B4-BE49-F238E27FC236}">
                <a16:creationId xmlns:a16="http://schemas.microsoft.com/office/drawing/2014/main" id="{03C665F3-B4D8-40F9-801A-48AE87E0EC5E}"/>
              </a:ext>
            </a:extLst>
          </p:cNvPr>
          <p:cNvPicPr>
            <a:picLocks noChangeAspect="1"/>
          </p:cNvPicPr>
          <p:nvPr/>
        </p:nvPicPr>
        <p:blipFill rotWithShape="1">
          <a:blip r:embed="rId3"/>
          <a:srcRect l="34846" t="11879" r="28125" b="11981"/>
          <a:stretch/>
        </p:blipFill>
        <p:spPr>
          <a:xfrm>
            <a:off x="3901895" y="2892178"/>
            <a:ext cx="2406348" cy="2781886"/>
          </a:xfrm>
          <a:prstGeom prst="rect">
            <a:avLst/>
          </a:prstGeom>
        </p:spPr>
      </p:pic>
      <p:pic>
        <p:nvPicPr>
          <p:cNvPr id="9" name="Picture 8">
            <a:extLst>
              <a:ext uri="{FF2B5EF4-FFF2-40B4-BE49-F238E27FC236}">
                <a16:creationId xmlns:a16="http://schemas.microsoft.com/office/drawing/2014/main" id="{FEA7B221-784B-4587-AB41-F1BDAFA6732D}"/>
              </a:ext>
            </a:extLst>
          </p:cNvPr>
          <p:cNvPicPr>
            <a:picLocks noChangeAspect="1"/>
          </p:cNvPicPr>
          <p:nvPr/>
        </p:nvPicPr>
        <p:blipFill rotWithShape="1">
          <a:blip r:embed="rId4"/>
          <a:srcRect l="36577" t="4157" r="1577" b="29836"/>
          <a:stretch/>
        </p:blipFill>
        <p:spPr>
          <a:xfrm>
            <a:off x="6597741" y="2890242"/>
            <a:ext cx="4639317" cy="2783822"/>
          </a:xfrm>
          <a:prstGeom prst="rect">
            <a:avLst/>
          </a:prstGeom>
        </p:spPr>
      </p:pic>
    </p:spTree>
    <p:extLst>
      <p:ext uri="{BB962C8B-B14F-4D97-AF65-F5344CB8AC3E}">
        <p14:creationId xmlns:p14="http://schemas.microsoft.com/office/powerpoint/2010/main" val="1691508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63DBA5-BF71-4DCA-92C0-54BD7CAB0A6A}"/>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DOF</a:t>
            </a:r>
            <a:endParaRPr lang="en-IN" sz="3600">
              <a:solidFill>
                <a:srgbClr val="FFFFFF"/>
              </a:solidFill>
            </a:endParaRPr>
          </a:p>
        </p:txBody>
      </p:sp>
      <p:sp>
        <p:nvSpPr>
          <p:cNvPr id="3" name="Content Placeholder 2">
            <a:extLst>
              <a:ext uri="{FF2B5EF4-FFF2-40B4-BE49-F238E27FC236}">
                <a16:creationId xmlns:a16="http://schemas.microsoft.com/office/drawing/2014/main" id="{B68B2613-1AA8-43E8-AFB6-C3F06456CF70}"/>
              </a:ext>
            </a:extLst>
          </p:cNvPr>
          <p:cNvSpPr>
            <a:spLocks noGrp="1"/>
          </p:cNvSpPr>
          <p:nvPr>
            <p:ph idx="1"/>
          </p:nvPr>
        </p:nvSpPr>
        <p:spPr>
          <a:xfrm>
            <a:off x="492371" y="2653800"/>
            <a:ext cx="3084844" cy="3335519"/>
          </a:xfrm>
        </p:spPr>
        <p:txBody>
          <a:bodyPr>
            <a:normAutofit/>
          </a:bodyPr>
          <a:lstStyle/>
          <a:p>
            <a:r>
              <a:rPr lang="en-US" sz="2400" dirty="0">
                <a:solidFill>
                  <a:srgbClr val="FFFFFF"/>
                </a:solidFill>
              </a:rPr>
              <a:t>For a 3-D space, the rigid body has 6 degrees of freedom which includes linear movements like x, y, and z and other 3 are angles i.e. roll, pitch, and yaw.</a:t>
            </a:r>
            <a:endParaRPr lang="en-IN" sz="24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7A5AB40F-AC98-4C14-A511-2F2F6F47DDA2}"/>
              </a:ext>
            </a:extLst>
          </p:cNvPr>
          <p:cNvGraphicFramePr>
            <a:graphicFrameLocks noGrp="1"/>
          </p:cNvGraphicFramePr>
          <p:nvPr>
            <p:extLst>
              <p:ext uri="{D42A27DB-BD31-4B8C-83A1-F6EECF244321}">
                <p14:modId xmlns:p14="http://schemas.microsoft.com/office/powerpoint/2010/main" val="2674904108"/>
              </p:ext>
            </p:extLst>
          </p:nvPr>
        </p:nvGraphicFramePr>
        <p:xfrm>
          <a:off x="4742017" y="1836555"/>
          <a:ext cx="6798084" cy="3184892"/>
        </p:xfrm>
        <a:graphic>
          <a:graphicData uri="http://schemas.openxmlformats.org/drawingml/2006/table">
            <a:tbl>
              <a:tblPr firstRow="1" bandRow="1">
                <a:noFill/>
                <a:tableStyleId>{5C22544A-7EE6-4342-B048-85BDC9FD1C3A}</a:tableStyleId>
              </a:tblPr>
              <a:tblGrid>
                <a:gridCol w="2232812">
                  <a:extLst>
                    <a:ext uri="{9D8B030D-6E8A-4147-A177-3AD203B41FA5}">
                      <a16:colId xmlns:a16="http://schemas.microsoft.com/office/drawing/2014/main" val="1613609522"/>
                    </a:ext>
                  </a:extLst>
                </a:gridCol>
                <a:gridCol w="1582421">
                  <a:extLst>
                    <a:ext uri="{9D8B030D-6E8A-4147-A177-3AD203B41FA5}">
                      <a16:colId xmlns:a16="http://schemas.microsoft.com/office/drawing/2014/main" val="3326882349"/>
                    </a:ext>
                  </a:extLst>
                </a:gridCol>
                <a:gridCol w="1713693">
                  <a:extLst>
                    <a:ext uri="{9D8B030D-6E8A-4147-A177-3AD203B41FA5}">
                      <a16:colId xmlns:a16="http://schemas.microsoft.com/office/drawing/2014/main" val="100152215"/>
                    </a:ext>
                  </a:extLst>
                </a:gridCol>
                <a:gridCol w="1269158">
                  <a:extLst>
                    <a:ext uri="{9D8B030D-6E8A-4147-A177-3AD203B41FA5}">
                      <a16:colId xmlns:a16="http://schemas.microsoft.com/office/drawing/2014/main" val="3415354799"/>
                    </a:ext>
                  </a:extLst>
                </a:gridCol>
              </a:tblGrid>
              <a:tr h="1111275">
                <a:tc>
                  <a:txBody>
                    <a:bodyPr/>
                    <a:lstStyle/>
                    <a:p>
                      <a:pPr algn="ctr"/>
                      <a:r>
                        <a:rPr lang="en-US" sz="2600" b="0" cap="none" spc="0">
                          <a:solidFill>
                            <a:schemeClr val="tx1"/>
                          </a:solidFill>
                        </a:rPr>
                        <a:t>Dimension of C-Space</a:t>
                      </a:r>
                      <a:endParaRPr lang="en-IN" sz="2600" b="0" cap="none" spc="0">
                        <a:solidFill>
                          <a:schemeClr val="tx1"/>
                        </a:solidFill>
                      </a:endParaRPr>
                    </a:p>
                  </a:txBody>
                  <a:tcPr marL="171847" marR="171847" marT="120293" marB="120293">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2600" b="0" cap="none" spc="0">
                          <a:solidFill>
                            <a:schemeClr val="tx1"/>
                          </a:solidFill>
                        </a:rPr>
                        <a:t>Linear </a:t>
                      </a:r>
                      <a:endParaRPr lang="en-IN" sz="2600" b="0" cap="none" spc="0">
                        <a:solidFill>
                          <a:schemeClr val="tx1"/>
                        </a:solidFill>
                      </a:endParaRPr>
                    </a:p>
                  </a:txBody>
                  <a:tcPr marL="171847" marR="171847" marT="120293" marB="120293">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2600" b="0" cap="none" spc="0">
                          <a:solidFill>
                            <a:schemeClr val="tx1"/>
                          </a:solidFill>
                        </a:rPr>
                        <a:t>Angular</a:t>
                      </a:r>
                      <a:endParaRPr lang="en-IN" sz="2600" b="0" cap="none" spc="0">
                        <a:solidFill>
                          <a:schemeClr val="tx1"/>
                        </a:solidFill>
                      </a:endParaRPr>
                    </a:p>
                  </a:txBody>
                  <a:tcPr marL="171847" marR="171847" marT="120293" marB="120293">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2600" b="0" cap="none" spc="0">
                          <a:solidFill>
                            <a:schemeClr val="tx1"/>
                          </a:solidFill>
                        </a:rPr>
                        <a:t>DOF</a:t>
                      </a:r>
                      <a:endParaRPr lang="en-IN" sz="2600" b="0" cap="none" spc="0">
                        <a:solidFill>
                          <a:schemeClr val="tx1"/>
                        </a:solidFill>
                      </a:endParaRPr>
                    </a:p>
                  </a:txBody>
                  <a:tcPr marL="171847" marR="171847" marT="120293" marB="120293">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95239572"/>
                  </a:ext>
                </a:extLst>
              </a:tr>
              <a:tr h="710300">
                <a:tc>
                  <a:txBody>
                    <a:bodyPr/>
                    <a:lstStyle/>
                    <a:p>
                      <a:pPr algn="ctr"/>
                      <a:r>
                        <a:rPr lang="en-US" sz="2600" cap="none" spc="0">
                          <a:solidFill>
                            <a:schemeClr val="tx1"/>
                          </a:solidFill>
                        </a:rPr>
                        <a:t>2</a:t>
                      </a:r>
                      <a:endParaRPr lang="en-IN" sz="2600" cap="none" spc="0">
                        <a:solidFill>
                          <a:schemeClr val="tx1"/>
                        </a:solidFill>
                      </a:endParaRPr>
                    </a:p>
                  </a:txBody>
                  <a:tcPr marL="171847" marR="171847" marT="120293" marB="120293">
                    <a:lnL w="28575" cap="flat" cmpd="sng" algn="ctr">
                      <a:noFill/>
                      <a:prstDash val="solid"/>
                    </a:lnL>
                    <a:lnR w="12700" cmpd="sng">
                      <a:noFill/>
                      <a:prstDash val="solid"/>
                    </a:lnR>
                    <a:lnT w="38100" cmpd="sng">
                      <a:noFill/>
                    </a:lnT>
                    <a:lnB w="12700" cap="flat" cmpd="sng" algn="ctr">
                      <a:noFill/>
                      <a:prstDash val="solid"/>
                    </a:lnB>
                    <a:noFill/>
                  </a:tcPr>
                </a:tc>
                <a:tc>
                  <a:txBody>
                    <a:bodyPr/>
                    <a:lstStyle/>
                    <a:p>
                      <a:pPr algn="ctr"/>
                      <a:r>
                        <a:rPr lang="en-US" sz="2600" cap="none" spc="0">
                          <a:solidFill>
                            <a:schemeClr val="tx1"/>
                          </a:solidFill>
                        </a:rPr>
                        <a:t>2</a:t>
                      </a:r>
                      <a:endParaRPr lang="en-IN" sz="2600" cap="none" spc="0">
                        <a:solidFill>
                          <a:schemeClr val="tx1"/>
                        </a:solidFill>
                      </a:endParaRPr>
                    </a:p>
                  </a:txBody>
                  <a:tcPr marL="171847" marR="171847" marT="120293" marB="120293">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US" sz="2600" cap="none" spc="0">
                          <a:solidFill>
                            <a:schemeClr val="tx1"/>
                          </a:solidFill>
                        </a:rPr>
                        <a:t>1</a:t>
                      </a:r>
                      <a:endParaRPr lang="en-IN" sz="2600" cap="none" spc="0">
                        <a:solidFill>
                          <a:schemeClr val="tx1"/>
                        </a:solidFill>
                      </a:endParaRPr>
                    </a:p>
                  </a:txBody>
                  <a:tcPr marL="171847" marR="171847" marT="120293" marB="120293">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US" sz="2600" cap="none" spc="0">
                          <a:solidFill>
                            <a:schemeClr val="tx1"/>
                          </a:solidFill>
                        </a:rPr>
                        <a:t>3</a:t>
                      </a:r>
                      <a:endParaRPr lang="en-IN" sz="2600" cap="none" spc="0">
                        <a:solidFill>
                          <a:schemeClr val="tx1"/>
                        </a:solidFill>
                      </a:endParaRPr>
                    </a:p>
                  </a:txBody>
                  <a:tcPr marL="171847" marR="171847" marT="120293" marB="120293">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239439998"/>
                  </a:ext>
                </a:extLst>
              </a:tr>
              <a:tr h="653017">
                <a:tc>
                  <a:txBody>
                    <a:bodyPr/>
                    <a:lstStyle/>
                    <a:p>
                      <a:pPr algn="ctr"/>
                      <a:r>
                        <a:rPr lang="en-US" sz="2300" cap="none" spc="0">
                          <a:solidFill>
                            <a:schemeClr val="tx1"/>
                          </a:solidFill>
                        </a:rPr>
                        <a:t>3</a:t>
                      </a:r>
                      <a:endParaRPr lang="en-IN" sz="2300" cap="none" spc="0">
                        <a:solidFill>
                          <a:schemeClr val="tx1"/>
                        </a:solidFill>
                      </a:endParaRPr>
                    </a:p>
                  </a:txBody>
                  <a:tcPr marL="171847" marR="171847" marT="120293" marB="12029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2300" cap="none" spc="0">
                          <a:solidFill>
                            <a:schemeClr val="tx1"/>
                          </a:solidFill>
                        </a:rPr>
                        <a:t>3</a:t>
                      </a:r>
                      <a:endParaRPr lang="en-IN" sz="2300" cap="none" spc="0">
                        <a:solidFill>
                          <a:schemeClr val="tx1"/>
                        </a:solidFill>
                      </a:endParaRPr>
                    </a:p>
                  </a:txBody>
                  <a:tcPr marL="171847" marR="171847" marT="120293" marB="12029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2300" cap="none" spc="0">
                          <a:solidFill>
                            <a:schemeClr val="tx1"/>
                          </a:solidFill>
                        </a:rPr>
                        <a:t>3</a:t>
                      </a:r>
                      <a:endParaRPr lang="en-IN" sz="2300" cap="none" spc="0">
                        <a:solidFill>
                          <a:schemeClr val="tx1"/>
                        </a:solidFill>
                      </a:endParaRPr>
                    </a:p>
                  </a:txBody>
                  <a:tcPr marL="171847" marR="171847" marT="120293" marB="12029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2300" cap="none" spc="0">
                          <a:solidFill>
                            <a:schemeClr val="tx1"/>
                          </a:solidFill>
                        </a:rPr>
                        <a:t>6</a:t>
                      </a:r>
                      <a:endParaRPr lang="en-IN" sz="2300" cap="none" spc="0">
                        <a:solidFill>
                          <a:schemeClr val="tx1"/>
                        </a:solidFill>
                      </a:endParaRPr>
                    </a:p>
                  </a:txBody>
                  <a:tcPr marL="171847" marR="171847" marT="120293" marB="120293">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82595825"/>
                  </a:ext>
                </a:extLst>
              </a:tr>
              <a:tr h="710300">
                <a:tc>
                  <a:txBody>
                    <a:bodyPr/>
                    <a:lstStyle/>
                    <a:p>
                      <a:pPr algn="ctr"/>
                      <a:r>
                        <a:rPr lang="en-US" sz="2600" cap="none" spc="0">
                          <a:solidFill>
                            <a:schemeClr val="tx1"/>
                          </a:solidFill>
                        </a:rPr>
                        <a:t>4</a:t>
                      </a:r>
                      <a:endParaRPr lang="en-IN" sz="2600" cap="none" spc="0">
                        <a:solidFill>
                          <a:schemeClr val="tx1"/>
                        </a:solidFill>
                      </a:endParaRPr>
                    </a:p>
                  </a:txBody>
                  <a:tcPr marL="171847" marR="171847" marT="120293" marB="120293">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algn="ctr"/>
                      <a:r>
                        <a:rPr lang="en-US" sz="2600" cap="none" spc="0">
                          <a:solidFill>
                            <a:schemeClr val="tx1"/>
                          </a:solidFill>
                        </a:rPr>
                        <a:t>4</a:t>
                      </a:r>
                      <a:endParaRPr lang="en-IN" sz="2600" cap="none" spc="0">
                        <a:solidFill>
                          <a:schemeClr val="tx1"/>
                        </a:solidFill>
                      </a:endParaRPr>
                    </a:p>
                  </a:txBody>
                  <a:tcPr marL="171847" marR="171847" marT="120293" marB="120293">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algn="ctr"/>
                      <a:r>
                        <a:rPr lang="en-US" sz="2600" cap="none" spc="0">
                          <a:solidFill>
                            <a:schemeClr val="tx1"/>
                          </a:solidFill>
                        </a:rPr>
                        <a:t>6</a:t>
                      </a:r>
                      <a:endParaRPr lang="en-IN" sz="2600" cap="none" spc="0">
                        <a:solidFill>
                          <a:schemeClr val="tx1"/>
                        </a:solidFill>
                      </a:endParaRPr>
                    </a:p>
                  </a:txBody>
                  <a:tcPr marL="171847" marR="171847" marT="120293" marB="120293">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algn="ctr"/>
                      <a:r>
                        <a:rPr lang="en-US" sz="2600" cap="none" spc="0">
                          <a:solidFill>
                            <a:schemeClr val="tx1"/>
                          </a:solidFill>
                        </a:rPr>
                        <a:t>10</a:t>
                      </a:r>
                      <a:endParaRPr lang="en-IN" sz="2600" cap="none" spc="0">
                        <a:solidFill>
                          <a:schemeClr val="tx1"/>
                        </a:solidFill>
                      </a:endParaRPr>
                    </a:p>
                  </a:txBody>
                  <a:tcPr marL="171847" marR="171847" marT="120293" marB="120293">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2516656931"/>
                  </a:ext>
                </a:extLst>
              </a:tr>
            </a:tbl>
          </a:graphicData>
        </a:graphic>
      </p:graphicFrame>
    </p:spTree>
    <p:extLst>
      <p:ext uri="{BB962C8B-B14F-4D97-AF65-F5344CB8AC3E}">
        <p14:creationId xmlns:p14="http://schemas.microsoft.com/office/powerpoint/2010/main" val="2944193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E65B-9D29-4B6D-8281-B0F023A1458F}"/>
              </a:ext>
            </a:extLst>
          </p:cNvPr>
          <p:cNvSpPr>
            <a:spLocks noGrp="1"/>
          </p:cNvSpPr>
          <p:nvPr>
            <p:ph type="title"/>
          </p:nvPr>
        </p:nvSpPr>
        <p:spPr/>
        <p:txBody>
          <a:bodyPr/>
          <a:lstStyle/>
          <a:p>
            <a:r>
              <a:rPr lang="en-US" dirty="0"/>
              <a:t>Calculation of DOF</a:t>
            </a:r>
            <a:endParaRPr lang="en-IN" dirty="0"/>
          </a:p>
        </p:txBody>
      </p:sp>
      <p:sp>
        <p:nvSpPr>
          <p:cNvPr id="3" name="Content Placeholder 2">
            <a:extLst>
              <a:ext uri="{FF2B5EF4-FFF2-40B4-BE49-F238E27FC236}">
                <a16:creationId xmlns:a16="http://schemas.microsoft.com/office/drawing/2014/main" id="{2450A49D-45A7-437C-B694-28417033356F}"/>
              </a:ext>
            </a:extLst>
          </p:cNvPr>
          <p:cNvSpPr>
            <a:spLocks noGrp="1"/>
          </p:cNvSpPr>
          <p:nvPr>
            <p:ph idx="1"/>
          </p:nvPr>
        </p:nvSpPr>
        <p:spPr>
          <a:xfrm>
            <a:off x="1097280" y="2757268"/>
            <a:ext cx="10058400" cy="3111826"/>
          </a:xfrm>
        </p:spPr>
        <p:txBody>
          <a:bodyPr>
            <a:normAutofit/>
          </a:bodyPr>
          <a:lstStyle/>
          <a:p>
            <a:r>
              <a:rPr lang="en-US" sz="2800" dirty="0"/>
              <a:t>DOF = ∑(Freedom of points) – Number of independent constraints.</a:t>
            </a:r>
          </a:p>
          <a:p>
            <a:r>
              <a:rPr lang="en-US" sz="2800" dirty="0"/>
              <a:t>Since robots is made of rigid bodies, the constraints on motion often come from joint.</a:t>
            </a:r>
          </a:p>
        </p:txBody>
      </p:sp>
    </p:spTree>
    <p:extLst>
      <p:ext uri="{BB962C8B-B14F-4D97-AF65-F5344CB8AC3E}">
        <p14:creationId xmlns:p14="http://schemas.microsoft.com/office/powerpoint/2010/main" val="398518817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1939</TotalTime>
  <Words>2444</Words>
  <Application>Microsoft Office PowerPoint</Application>
  <PresentationFormat>Widescreen</PresentationFormat>
  <Paragraphs>280</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Cambria Math</vt:lpstr>
      <vt:lpstr>Retrospect</vt:lpstr>
      <vt:lpstr>Degrees of Freedom and  Robot Geometry</vt:lpstr>
      <vt:lpstr>DOF</vt:lpstr>
      <vt:lpstr>Robot anatomy</vt:lpstr>
      <vt:lpstr>Robot Anatomy</vt:lpstr>
      <vt:lpstr>Definition</vt:lpstr>
      <vt:lpstr>Definition</vt:lpstr>
      <vt:lpstr>Rigid Body / Links</vt:lpstr>
      <vt:lpstr>DOF</vt:lpstr>
      <vt:lpstr>Calculation of DOF</vt:lpstr>
      <vt:lpstr>Revolute Joint</vt:lpstr>
      <vt:lpstr>Prismatic Joint</vt:lpstr>
      <vt:lpstr>Universal Joint</vt:lpstr>
      <vt:lpstr>Spherical Joint</vt:lpstr>
      <vt:lpstr>Summary of Joints</vt:lpstr>
      <vt:lpstr>Summary</vt:lpstr>
      <vt:lpstr>Grubler’s Formula</vt:lpstr>
      <vt:lpstr>Example 1: 3R Open serial chain robot</vt:lpstr>
      <vt:lpstr>Example 1: 3R Open serial chain robot</vt:lpstr>
      <vt:lpstr>Example 2: 4-bar Closed Chain Mechanism</vt:lpstr>
      <vt:lpstr>Example 2: 4-bar Closed Chain Mechanism</vt:lpstr>
      <vt:lpstr>Robot Geometry</vt:lpstr>
      <vt:lpstr>Polar Body and Arm Assembly</vt:lpstr>
      <vt:lpstr>Cylindrical Body and Arm Assembly</vt:lpstr>
      <vt:lpstr>Cartesian Coordinate Body and Arm Assembly</vt:lpstr>
      <vt:lpstr>Jointed Body and Arm Assembly</vt:lpstr>
      <vt:lpstr>SCARA</vt:lpstr>
      <vt:lpstr>Robot work envelopes based on major axes</vt:lpstr>
      <vt:lpstr>Kinematic Structure</vt:lpstr>
      <vt:lpstr>Precision in Robot Configuration</vt:lpstr>
      <vt:lpstr>Wrist Configuration</vt:lpstr>
      <vt:lpstr>Parallel Geometry</vt:lpstr>
      <vt:lpstr>Stewart Platform</vt:lpstr>
      <vt:lpstr>Stewart Platform</vt:lpstr>
      <vt:lpstr>End Effectors</vt:lpstr>
      <vt:lpstr>Grippers</vt:lpstr>
      <vt:lpstr>Types of Grippers</vt:lpstr>
      <vt:lpstr>Mechanical Grippers</vt:lpstr>
      <vt:lpstr>Hooks and Scoops</vt:lpstr>
      <vt:lpstr>Magnetic Grippers</vt:lpstr>
      <vt:lpstr>Suction Grippers</vt:lpstr>
      <vt:lpstr>Suction Grippers</vt:lpstr>
      <vt:lpstr>Expandable Bladder Type Grippers</vt:lpstr>
      <vt:lpstr>Adhesive Grippers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Robotics</dc:title>
  <dc:creator>Shiraz Husain</dc:creator>
  <cp:lastModifiedBy>Shiraz Husain</cp:lastModifiedBy>
  <cp:revision>19</cp:revision>
  <dcterms:created xsi:type="dcterms:W3CDTF">2021-08-10T05:45:40Z</dcterms:created>
  <dcterms:modified xsi:type="dcterms:W3CDTF">2021-08-16T11:47:31Z</dcterms:modified>
</cp:coreProperties>
</file>